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56" r:id="rId1"/>
  </p:sldMasterIdLst>
  <p:sldIdLst>
    <p:sldId id="256" r:id="rId2"/>
    <p:sldId id="257" r:id="rId3"/>
    <p:sldId id="258" r:id="rId4"/>
    <p:sldId id="264" r:id="rId5"/>
    <p:sldId id="265" r:id="rId6"/>
    <p:sldId id="263" r:id="rId7"/>
    <p:sldId id="260" r:id="rId8"/>
    <p:sldId id="261" r:id="rId9"/>
    <p:sldId id="262" r:id="rId10"/>
    <p:sldId id="259"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napToObjects="1">
      <p:cViewPr varScale="1">
        <p:scale>
          <a:sx n="61" d="100"/>
          <a:sy n="61" d="100"/>
        </p:scale>
        <p:origin x="-90" y="-1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10F4C3B-12BB-4EC8-A596-2037BFBCFD5E}" type="datetime1">
              <a:rPr lang="en-US" smtClean="0"/>
              <a:pPr/>
              <a:t>10/3/2012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D8CFD7C-5133-4F31-B8DD-48811D9CC47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44D681-E4CA-7945-B939-2D8E14C8ABF3}" type="datetimeFigureOut">
              <a:rPr lang="en-US" smtClean="0"/>
              <a:pPr/>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2EDEE-1EE5-CC43-BEF0-1144193CB449}" type="slidenum">
              <a:rPr lang="en-US" smtClean="0"/>
              <a:pPr/>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44D681-E4CA-7945-B939-2D8E14C8ABF3}" type="datetimeFigureOut">
              <a:rPr lang="en-US" smtClean="0"/>
              <a:pPr/>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2EDEE-1EE5-CC43-BEF0-1144193CB449}" type="slidenum">
              <a:rPr lang="en-US" smtClean="0"/>
              <a:pPr/>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44D681-E4CA-7945-B939-2D8E14C8ABF3}" type="datetimeFigureOut">
              <a:rPr lang="en-US" smtClean="0"/>
              <a:pPr/>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2EDEE-1EE5-CC43-BEF0-1144193CB449}" type="slidenum">
              <a:rPr lang="en-US" smtClean="0"/>
              <a:pPr/>
              <a:t>‹#›</a:t>
            </a:fld>
            <a:endParaRPr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DA7FD2D-5A5F-45B1-82F9-83DDE5E26DCD}" type="datetime1">
              <a:rPr lang="en-US" smtClean="0"/>
              <a:pPr/>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8CFD7C-5133-4F31-B8DD-48811D9CC47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44D681-E4CA-7945-B939-2D8E14C8ABF3}" type="datetimeFigureOut">
              <a:rPr lang="en-US" smtClean="0"/>
              <a:pPr/>
              <a:t>10/3/2012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C2EDEE-1EE5-CC43-BEF0-1144193CB449}" type="slidenum">
              <a:rPr lang="en-US" smtClean="0"/>
              <a:pPr/>
              <a:t>‹#›</a:t>
            </a:fld>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44D681-E4CA-7945-B939-2D8E14C8ABF3}" type="datetimeFigureOut">
              <a:rPr lang="en-US" smtClean="0"/>
              <a:pPr/>
              <a:t>10/3/2012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C2EDEE-1EE5-CC43-BEF0-1144193CB449}" type="slidenum">
              <a:rPr lang="en-US" smtClean="0"/>
              <a:pPr/>
              <a:t>‹#›</a:t>
            </a:fld>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44D681-E4CA-7945-B939-2D8E14C8ABF3}" type="datetimeFigureOut">
              <a:rPr lang="en-US" smtClean="0"/>
              <a:pPr/>
              <a:t>10/3/2012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C2EDEE-1EE5-CC43-BEF0-1144193CB449}" type="slidenum">
              <a:rPr lang="en-US" smtClean="0"/>
              <a:pPr/>
              <a:t>‹#›</a:t>
            </a:fld>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44D681-E4CA-7945-B939-2D8E14C8ABF3}" type="datetimeFigureOut">
              <a:rPr lang="en-US" smtClean="0"/>
              <a:pPr/>
              <a:t>10/3/2012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C2EDEE-1EE5-CC43-BEF0-1144193CB449}" type="slidenum">
              <a:rPr lang="en-US" smtClean="0"/>
              <a:pPr/>
              <a:t>‹#›</a:t>
            </a:fld>
            <a:endParaRPr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44D681-E4CA-7945-B939-2D8E14C8ABF3}" type="datetimeFigureOut">
              <a:rPr lang="en-US" smtClean="0"/>
              <a:pPr/>
              <a:t>10/3/2012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C2EDEE-1EE5-CC43-BEF0-1144193CB449}" type="slidenum">
              <a:rPr lang="en-US" smtClean="0"/>
              <a:pPr/>
              <a:t>‹#›</a:t>
            </a:fld>
            <a:endParaRPr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44D681-E4CA-7945-B939-2D8E14C8ABF3}" type="datetimeFigureOut">
              <a:rPr lang="en-US" smtClean="0"/>
              <a:pPr/>
              <a:t>10/3/2012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0C2EDEE-1EE5-CC43-BEF0-1144193CB44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B44D681-E4CA-7945-B939-2D8E14C8ABF3}" type="datetimeFigureOut">
              <a:rPr lang="en-US" smtClean="0"/>
              <a:pPr/>
              <a:t>10/3/2012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0C2EDEE-1EE5-CC43-BEF0-1144193CB44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57" r:id="rId1"/>
    <p:sldLayoutId id="2147483958"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Lst>
  <p:transition spd="slow"/>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utismspeaks.org/" TargetMode="External"/><Relationship Id="rId2" Type="http://schemas.openxmlformats.org/officeDocument/2006/relationships/hyperlink" Target="http://www.aspergers.com/index.html" TargetMode="External"/><Relationship Id="rId1" Type="http://schemas.openxmlformats.org/officeDocument/2006/relationships/slideLayout" Target="../slideLayouts/slideLayout1.xml"/><Relationship Id="rId5" Type="http://schemas.openxmlformats.org/officeDocument/2006/relationships/hyperlink" Target="http://www.webmd.com/brain/autism/features/asperger-syndrome-autism" TargetMode="External"/><Relationship Id="rId4" Type="http://schemas.openxmlformats.org/officeDocument/2006/relationships/hyperlink" Target="http://www.autism-society.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The Differences Between Autism &amp;</a:t>
            </a:r>
            <a:r>
              <a:rPr lang="en-US" dirty="0" err="1" smtClean="0"/>
              <a:t>Asperger’s</a:t>
            </a:r>
            <a:endParaRPr lang="en-US" dirty="0"/>
          </a:p>
        </p:txBody>
      </p:sp>
      <p:sp>
        <p:nvSpPr>
          <p:cNvPr id="3" name="Subtitle 2"/>
          <p:cNvSpPr>
            <a:spLocks noGrp="1"/>
          </p:cNvSpPr>
          <p:nvPr>
            <p:ph type="subTitle" idx="1"/>
          </p:nvPr>
        </p:nvSpPr>
        <p:spPr/>
        <p:txBody>
          <a:bodyPr/>
          <a:lstStyle/>
          <a:p>
            <a:r>
              <a:rPr lang="en-US" dirty="0" smtClean="0"/>
              <a:t>By: Stephanie Cervi, Patrick </a:t>
            </a:r>
            <a:r>
              <a:rPr lang="en-US" dirty="0" err="1" smtClean="0"/>
              <a:t>Moloney</a:t>
            </a:r>
            <a:r>
              <a:rPr lang="en-US" dirty="0" smtClean="0"/>
              <a:t>, Jordan </a:t>
            </a:r>
            <a:r>
              <a:rPr lang="en-US" dirty="0" err="1" smtClean="0"/>
              <a:t>Nease</a:t>
            </a:r>
            <a:r>
              <a:rPr lang="en-US" dirty="0" smtClean="0"/>
              <a:t>, Marie Payne &amp; Elizabeth </a:t>
            </a:r>
            <a:r>
              <a:rPr lang="en-US" dirty="0" err="1" smtClean="0"/>
              <a:t>Romary</a:t>
            </a:r>
            <a:endParaRPr lang="en-US" dirty="0"/>
          </a:p>
        </p:txBody>
      </p:sp>
    </p:spTree>
  </p:cSld>
  <p:clrMapOvr>
    <a:masterClrMapping/>
  </p:clrMapOvr>
  <p:transition spd="slow">
    <p:wheel spokes="3"/>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9793"/>
            <a:ext cx="7851648" cy="858054"/>
          </a:xfrm>
        </p:spPr>
        <p:txBody>
          <a:bodyPr>
            <a:normAutofit/>
          </a:bodyPr>
          <a:lstStyle/>
          <a:p>
            <a:pPr algn="l"/>
            <a:r>
              <a:rPr lang="en-US" dirty="0" smtClean="0"/>
              <a:t>Bibliography:</a:t>
            </a:r>
            <a:endParaRPr lang="en-US" dirty="0"/>
          </a:p>
        </p:txBody>
      </p:sp>
      <p:sp>
        <p:nvSpPr>
          <p:cNvPr id="3" name="Subtitle 2"/>
          <p:cNvSpPr>
            <a:spLocks noGrp="1"/>
          </p:cNvSpPr>
          <p:nvPr>
            <p:ph type="subTitle" idx="1"/>
          </p:nvPr>
        </p:nvSpPr>
        <p:spPr>
          <a:xfrm>
            <a:off x="533400" y="2007847"/>
            <a:ext cx="7854696" cy="4341755"/>
          </a:xfrm>
        </p:spPr>
        <p:txBody>
          <a:bodyPr/>
          <a:lstStyle/>
          <a:p>
            <a:pPr algn="l">
              <a:buFont typeface="Arial"/>
              <a:buChar char="•"/>
            </a:pPr>
            <a:r>
              <a:rPr lang="en-US" dirty="0" smtClean="0">
                <a:hlinkClick r:id="rId2"/>
              </a:rPr>
              <a:t> http://www.aspergers.com/index.html</a:t>
            </a:r>
            <a:endParaRPr lang="en-US" dirty="0" smtClean="0"/>
          </a:p>
          <a:p>
            <a:pPr algn="l"/>
            <a:endParaRPr lang="en-US" dirty="0" smtClean="0"/>
          </a:p>
          <a:p>
            <a:pPr algn="l">
              <a:buFont typeface="Arial"/>
              <a:buChar char="•"/>
            </a:pPr>
            <a:r>
              <a:rPr lang="en-US" dirty="0" smtClean="0">
                <a:hlinkClick r:id="rId3"/>
              </a:rPr>
              <a:t> http://www.autismspeaks.org/</a:t>
            </a:r>
            <a:endParaRPr lang="en-US" dirty="0" smtClean="0"/>
          </a:p>
          <a:p>
            <a:pPr algn="l">
              <a:buFont typeface="Arial"/>
              <a:buChar char="•"/>
            </a:pPr>
            <a:endParaRPr lang="en-US" dirty="0" smtClean="0"/>
          </a:p>
          <a:p>
            <a:pPr algn="l">
              <a:buFont typeface="Arial"/>
              <a:buChar char="•"/>
            </a:pPr>
            <a:r>
              <a:rPr lang="en-US" dirty="0" smtClean="0">
                <a:hlinkClick r:id="rId4"/>
              </a:rPr>
              <a:t>http://www.autism-society.org/</a:t>
            </a:r>
          </a:p>
          <a:p>
            <a:pPr algn="l">
              <a:buFont typeface="Arial"/>
              <a:buChar char="•"/>
            </a:pPr>
            <a:endParaRPr lang="en-US" dirty="0" smtClean="0"/>
          </a:p>
          <a:p>
            <a:pPr algn="l">
              <a:buFont typeface="Arial"/>
              <a:buChar char="•"/>
            </a:pPr>
            <a:r>
              <a:rPr lang="en-US" dirty="0" smtClean="0">
                <a:hlinkClick r:id="rId5"/>
              </a:rPr>
              <a:t>http://www.webmd.com/brain/autism/features/asperger-syndrome-autism</a:t>
            </a:r>
          </a:p>
          <a:p>
            <a:pPr algn="l"/>
            <a:endParaRPr lang="en-US" dirty="0" smtClean="0"/>
          </a:p>
          <a:p>
            <a:pPr algn="l"/>
            <a:endParaRPr lang="en-US" dirty="0" smtClean="0"/>
          </a:p>
          <a:p>
            <a:pPr algn="l"/>
            <a:endParaRPr lang="en-US" dirty="0"/>
          </a:p>
        </p:txBody>
      </p:sp>
    </p:spTree>
  </p:cSld>
  <p:clrMapOvr>
    <a:masterClrMapping/>
  </p:clrMapOvr>
  <p:transition spd="slow">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0352" y="770318"/>
            <a:ext cx="7851648" cy="1202563"/>
          </a:xfrm>
        </p:spPr>
        <p:txBody>
          <a:bodyPr/>
          <a:lstStyle/>
          <a:p>
            <a:pPr algn="l"/>
            <a:r>
              <a:rPr lang="en-US" smtClean="0"/>
              <a:t>Autism:</a:t>
            </a:r>
            <a:endParaRPr lang="en-US" dirty="0"/>
          </a:p>
        </p:txBody>
      </p:sp>
      <p:sp>
        <p:nvSpPr>
          <p:cNvPr id="3" name="Subtitle 2"/>
          <p:cNvSpPr>
            <a:spLocks noGrp="1"/>
          </p:cNvSpPr>
          <p:nvPr>
            <p:ph type="subTitle" idx="1"/>
          </p:nvPr>
        </p:nvSpPr>
        <p:spPr>
          <a:xfrm>
            <a:off x="530352" y="1972881"/>
            <a:ext cx="7854696" cy="4015695"/>
          </a:xfrm>
        </p:spPr>
        <p:txBody>
          <a:bodyPr>
            <a:normAutofit lnSpcReduction="10000"/>
          </a:bodyPr>
          <a:lstStyle/>
          <a:p>
            <a:pPr algn="l"/>
            <a:r>
              <a:rPr lang="en-US" smtClean="0"/>
              <a:t>This is a complex disorder of brain development. It is usually characterized by social-interaction difficulties, communication challenges and a tendency to engage in repetitive behaviors. There is no medical test that can accurately diagnose the disorder. It is normally first noticed by parents whose children exhibit unusual behaviors. They can then ask their child a series of questions called (M-CHAT) to determine whether or not they need to be further evaluated by a specialist.</a:t>
            </a:r>
            <a:endParaRPr lang="en-US" dirty="0"/>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599"/>
            <a:ext cx="7851648" cy="1013791"/>
          </a:xfrm>
        </p:spPr>
        <p:txBody>
          <a:bodyPr>
            <a:normAutofit/>
          </a:bodyPr>
          <a:lstStyle/>
          <a:p>
            <a:pPr algn="l"/>
            <a:r>
              <a:rPr lang="en-US" dirty="0" smtClean="0"/>
              <a:t>Causes:</a:t>
            </a:r>
            <a:endParaRPr lang="en-US" dirty="0"/>
          </a:p>
        </p:txBody>
      </p:sp>
      <p:sp>
        <p:nvSpPr>
          <p:cNvPr id="3" name="Subtitle 2"/>
          <p:cNvSpPr>
            <a:spLocks noGrp="1"/>
          </p:cNvSpPr>
          <p:nvPr>
            <p:ph type="subTitle" idx="1"/>
          </p:nvPr>
        </p:nvSpPr>
        <p:spPr>
          <a:xfrm>
            <a:off x="533400" y="2385391"/>
            <a:ext cx="7854696" cy="3929890"/>
          </a:xfrm>
        </p:spPr>
        <p:txBody>
          <a:bodyPr/>
          <a:lstStyle/>
          <a:p>
            <a:pPr algn="l">
              <a:buFont typeface="Arial"/>
              <a:buChar char="•"/>
            </a:pPr>
            <a:r>
              <a:rPr lang="en-US" dirty="0" smtClean="0"/>
              <a:t> There are so absolute causes of either Autism or </a:t>
            </a:r>
            <a:r>
              <a:rPr lang="en-US" dirty="0" err="1" smtClean="0"/>
              <a:t>Asperger’s</a:t>
            </a:r>
            <a:r>
              <a:rPr lang="en-US" dirty="0" smtClean="0"/>
              <a:t>.</a:t>
            </a:r>
          </a:p>
          <a:p>
            <a:pPr algn="l">
              <a:buFont typeface="Arial"/>
              <a:buChar char="•"/>
            </a:pPr>
            <a:r>
              <a:rPr lang="en-US" dirty="0" smtClean="0"/>
              <a:t> There is some speculation that Autism could be related to genetics, infections, or birth problems. </a:t>
            </a:r>
          </a:p>
          <a:p>
            <a:pPr algn="l">
              <a:buFont typeface="Arial"/>
              <a:buChar char="•"/>
            </a:pPr>
            <a:r>
              <a:rPr lang="en-US" dirty="0" smtClean="0"/>
              <a:t> There are nine males for every one female with </a:t>
            </a:r>
            <a:r>
              <a:rPr lang="en-US" dirty="0" err="1" smtClean="0"/>
              <a:t>Asperger’s</a:t>
            </a:r>
            <a:r>
              <a:rPr lang="en-US" dirty="0" smtClean="0"/>
              <a:t>. Scientists speculate that this might be related to fetal testosterone levels. </a:t>
            </a:r>
          </a:p>
          <a:p>
            <a:pPr algn="l">
              <a:buFont typeface="Arial"/>
              <a:buChar char="•"/>
            </a:pPr>
            <a:endParaRPr lang="en-US" dirty="0" smtClean="0"/>
          </a:p>
          <a:p>
            <a:pPr algn="l"/>
            <a:endParaRPr lang="en-US" dirty="0" smtClean="0"/>
          </a:p>
          <a:p>
            <a:pPr algn="l">
              <a:buFont typeface="Arial"/>
              <a:buChar char="•"/>
            </a:pPr>
            <a:endParaRPr lang="en-US" dirty="0"/>
          </a:p>
        </p:txBody>
      </p:sp>
    </p:spTree>
  </p:cSld>
  <p:clrMapOvr>
    <a:masterClrMapping/>
  </p:clrMapOvr>
  <p:transition spd="slow">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013791"/>
          </a:xfrm>
        </p:spPr>
        <p:txBody>
          <a:bodyPr/>
          <a:lstStyle/>
          <a:p>
            <a:pPr algn="l"/>
            <a:r>
              <a:rPr lang="en-US" dirty="0" smtClean="0"/>
              <a:t>Treatment:</a:t>
            </a:r>
            <a:endParaRPr lang="en-US" dirty="0"/>
          </a:p>
        </p:txBody>
      </p:sp>
      <p:sp>
        <p:nvSpPr>
          <p:cNvPr id="3" name="Subtitle 2"/>
          <p:cNvSpPr>
            <a:spLocks noGrp="1"/>
          </p:cNvSpPr>
          <p:nvPr>
            <p:ph type="subTitle" idx="1"/>
          </p:nvPr>
        </p:nvSpPr>
        <p:spPr>
          <a:xfrm>
            <a:off x="533400" y="2385391"/>
            <a:ext cx="7854696" cy="2595745"/>
          </a:xfrm>
        </p:spPr>
        <p:txBody>
          <a:bodyPr/>
          <a:lstStyle/>
          <a:p>
            <a:pPr algn="l">
              <a:buFont typeface="Arial"/>
              <a:buChar char="•"/>
            </a:pPr>
            <a:r>
              <a:rPr lang="en-US" dirty="0" smtClean="0"/>
              <a:t> Usual treatment for both disorders is similar, although Autism requires more treatment then </a:t>
            </a:r>
            <a:r>
              <a:rPr lang="en-US" dirty="0" err="1" smtClean="0"/>
              <a:t>Asperger’s</a:t>
            </a:r>
            <a:r>
              <a:rPr lang="en-US" dirty="0" smtClean="0"/>
              <a:t> because it is usually more severe.</a:t>
            </a:r>
          </a:p>
          <a:p>
            <a:pPr algn="l">
              <a:buFont typeface="Arial"/>
              <a:buChar char="•"/>
            </a:pPr>
            <a:r>
              <a:rPr lang="en-US" dirty="0" smtClean="0"/>
              <a:t> Treatment can include: Special education, behavior modification, and speech, physical or occupational therapy. </a:t>
            </a:r>
            <a:endParaRPr lang="en-US" dirty="0"/>
          </a:p>
        </p:txBody>
      </p:sp>
    </p:spTree>
  </p:cSld>
  <p:clrMapOvr>
    <a:masterClrMapping/>
  </p:clrMapOvr>
  <p:transition spd="slow">
    <p:wheel spokes="2"/>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876503"/>
          </a:xfrm>
        </p:spPr>
        <p:txBody>
          <a:bodyPr/>
          <a:lstStyle/>
          <a:p>
            <a:pPr algn="l"/>
            <a:r>
              <a:rPr lang="en-US" dirty="0" smtClean="0"/>
              <a:t>Intelligence:</a:t>
            </a:r>
            <a:endParaRPr lang="en-US" dirty="0"/>
          </a:p>
        </p:txBody>
      </p:sp>
      <p:sp>
        <p:nvSpPr>
          <p:cNvPr id="3" name="Subtitle 2"/>
          <p:cNvSpPr>
            <a:spLocks noGrp="1"/>
          </p:cNvSpPr>
          <p:nvPr>
            <p:ph type="subTitle" idx="1"/>
          </p:nvPr>
        </p:nvSpPr>
        <p:spPr>
          <a:xfrm>
            <a:off x="533400" y="2505519"/>
            <a:ext cx="7854696" cy="2475617"/>
          </a:xfrm>
        </p:spPr>
        <p:txBody>
          <a:bodyPr>
            <a:normAutofit lnSpcReduction="10000"/>
          </a:bodyPr>
          <a:lstStyle/>
          <a:p>
            <a:pPr algn="l">
              <a:buFont typeface="Arial"/>
              <a:buChar char="•"/>
            </a:pPr>
            <a:r>
              <a:rPr lang="en-US" dirty="0" smtClean="0"/>
              <a:t> Children with Autism tend to have a language delay or start speaking later in life. They also tend to have below average IQs.</a:t>
            </a:r>
          </a:p>
          <a:p>
            <a:pPr algn="l">
              <a:buFont typeface="Arial"/>
              <a:buChar char="•"/>
            </a:pPr>
            <a:r>
              <a:rPr lang="en-US" dirty="0" smtClean="0"/>
              <a:t> Children with </a:t>
            </a:r>
            <a:r>
              <a:rPr lang="en-US" dirty="0" err="1" smtClean="0"/>
              <a:t>Asperger’s</a:t>
            </a:r>
            <a:r>
              <a:rPr lang="en-US" dirty="0" smtClean="0"/>
              <a:t> usually do not have language delays, and tend to have normal to above average IQs. </a:t>
            </a:r>
          </a:p>
          <a:p>
            <a:pPr algn="l"/>
            <a:endParaRPr lang="en-US" dirty="0"/>
          </a:p>
        </p:txBody>
      </p:sp>
    </p:spTree>
  </p:cSld>
  <p:clrMapOvr>
    <a:masterClrMapping/>
  </p:clrMapOvr>
  <p:transition spd="slow">
    <p:comb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1"/>
            <a:ext cx="7851648" cy="807858"/>
          </a:xfrm>
        </p:spPr>
        <p:txBody>
          <a:bodyPr>
            <a:normAutofit fontScale="90000"/>
          </a:bodyPr>
          <a:lstStyle/>
          <a:p>
            <a:pPr algn="l"/>
            <a:r>
              <a:rPr lang="en-US" dirty="0" smtClean="0"/>
              <a:t>Speech Differences:</a:t>
            </a:r>
            <a:endParaRPr lang="en-US" dirty="0"/>
          </a:p>
        </p:txBody>
      </p:sp>
      <p:sp>
        <p:nvSpPr>
          <p:cNvPr id="3" name="Subtitle 2"/>
          <p:cNvSpPr>
            <a:spLocks noGrp="1"/>
          </p:cNvSpPr>
          <p:nvPr>
            <p:ph type="subTitle" idx="1"/>
          </p:nvPr>
        </p:nvSpPr>
        <p:spPr>
          <a:xfrm>
            <a:off x="530352" y="2471197"/>
            <a:ext cx="7854696" cy="3189711"/>
          </a:xfrm>
        </p:spPr>
        <p:txBody>
          <a:bodyPr/>
          <a:lstStyle/>
          <a:p>
            <a:pPr marL="514350" indent="-514350" algn="l">
              <a:buFont typeface="Arial"/>
              <a:buChar char="•"/>
            </a:pPr>
            <a:r>
              <a:rPr lang="en-US" dirty="0" smtClean="0"/>
              <a:t>Children with </a:t>
            </a:r>
            <a:r>
              <a:rPr lang="en-US" dirty="0" err="1" smtClean="0"/>
              <a:t>Asperger’s</a:t>
            </a:r>
            <a:r>
              <a:rPr lang="en-US" dirty="0" smtClean="0"/>
              <a:t> do not generally have speech delays; whereas some people with Autism do not speak until they are a few years old.</a:t>
            </a:r>
          </a:p>
          <a:p>
            <a:pPr marL="514350" indent="-514350" algn="l">
              <a:buFont typeface="Arial"/>
              <a:buChar char="•"/>
            </a:pPr>
            <a:r>
              <a:rPr lang="en-US" dirty="0" smtClean="0"/>
              <a:t>Children with </a:t>
            </a:r>
            <a:r>
              <a:rPr lang="en-US" dirty="0" err="1" smtClean="0"/>
              <a:t>Asperger’s</a:t>
            </a:r>
            <a:r>
              <a:rPr lang="en-US" dirty="0" smtClean="0"/>
              <a:t> generally do not have trouble speaking. They do, however, use language in a different way. Their voice may lack inflection, tone or rhythm when speaking.</a:t>
            </a:r>
          </a:p>
          <a:p>
            <a:pPr marL="514350" indent="-514350" algn="l">
              <a:buFont typeface="Arial"/>
              <a:buChar char="•"/>
            </a:pPr>
            <a:endParaRPr lang="en-US" dirty="0"/>
          </a:p>
        </p:txBody>
      </p:sp>
    </p:spTree>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030951"/>
          </a:xfrm>
        </p:spPr>
        <p:txBody>
          <a:bodyPr>
            <a:normAutofit/>
          </a:bodyPr>
          <a:lstStyle/>
          <a:p>
            <a:pPr algn="l"/>
            <a:r>
              <a:rPr lang="en-US" dirty="0" smtClean="0"/>
              <a:t>Social Differences:</a:t>
            </a:r>
            <a:endParaRPr lang="en-US" dirty="0"/>
          </a:p>
        </p:txBody>
      </p:sp>
      <p:sp>
        <p:nvSpPr>
          <p:cNvPr id="3" name="Subtitle 2"/>
          <p:cNvSpPr>
            <a:spLocks noGrp="1"/>
          </p:cNvSpPr>
          <p:nvPr>
            <p:ph type="subTitle" idx="1"/>
          </p:nvPr>
        </p:nvSpPr>
        <p:spPr>
          <a:xfrm>
            <a:off x="533400" y="2402551"/>
            <a:ext cx="7854696" cy="3878407"/>
          </a:xfrm>
        </p:spPr>
        <p:txBody>
          <a:bodyPr/>
          <a:lstStyle/>
          <a:p>
            <a:pPr algn="l">
              <a:buFont typeface="Arial"/>
              <a:buChar char="•"/>
            </a:pPr>
            <a:r>
              <a:rPr lang="en-US" dirty="0" smtClean="0"/>
              <a:t> Children with Autism are usually aloof and do not care for social interaction. Children with </a:t>
            </a:r>
            <a:r>
              <a:rPr lang="en-US" dirty="0" err="1" smtClean="0"/>
              <a:t>Asperger’s</a:t>
            </a:r>
            <a:r>
              <a:rPr lang="en-US" dirty="0" smtClean="0"/>
              <a:t> usually try to fit in, but do not know how.</a:t>
            </a:r>
          </a:p>
          <a:p>
            <a:pPr algn="l">
              <a:buFont typeface="Arial"/>
              <a:buChar char="•"/>
            </a:pPr>
            <a:r>
              <a:rPr lang="en-US" dirty="0" smtClean="0"/>
              <a:t> They are more socially awkward than children with Autism, who usually choose to not interact at all. </a:t>
            </a:r>
            <a:r>
              <a:rPr lang="en-US" dirty="0" err="1" smtClean="0"/>
              <a:t>Asperger’s</a:t>
            </a:r>
            <a:r>
              <a:rPr lang="en-US" dirty="0" smtClean="0"/>
              <a:t> children lack empathy in a conversation and do not understand the use of gestures while talking.</a:t>
            </a:r>
            <a:endParaRPr lang="en-US" dirty="0"/>
          </a:p>
        </p:txBody>
      </p:sp>
    </p:spTree>
  </p:cSld>
  <p:clrMapOvr>
    <a:masterClrMapping/>
  </p:clrMapOvr>
  <p:transition spd="slow">
    <p:check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065275"/>
          </a:xfrm>
        </p:spPr>
        <p:txBody>
          <a:bodyPr/>
          <a:lstStyle/>
          <a:p>
            <a:pPr algn="l"/>
            <a:r>
              <a:rPr lang="en-US" dirty="0" smtClean="0"/>
              <a:t>Habits:</a:t>
            </a:r>
            <a:endParaRPr lang="en-US" dirty="0"/>
          </a:p>
        </p:txBody>
      </p:sp>
      <p:sp>
        <p:nvSpPr>
          <p:cNvPr id="3" name="Subtitle 2"/>
          <p:cNvSpPr>
            <a:spLocks noGrp="1"/>
          </p:cNvSpPr>
          <p:nvPr>
            <p:ph type="subTitle" idx="1"/>
          </p:nvPr>
        </p:nvSpPr>
        <p:spPr>
          <a:xfrm>
            <a:off x="533400" y="2436875"/>
            <a:ext cx="7854696" cy="3243445"/>
          </a:xfrm>
        </p:spPr>
        <p:txBody>
          <a:bodyPr>
            <a:normAutofit/>
          </a:bodyPr>
          <a:lstStyle/>
          <a:p>
            <a:pPr algn="l">
              <a:buFont typeface="Arial"/>
              <a:buChar char="•"/>
            </a:pPr>
            <a:r>
              <a:rPr lang="en-US" dirty="0" smtClean="0"/>
              <a:t> Children with Autism usually have an interest in one particular subject that borders on obsessive.</a:t>
            </a:r>
          </a:p>
          <a:p>
            <a:pPr algn="l">
              <a:buFont typeface="Arial"/>
              <a:buChar char="•"/>
            </a:pPr>
            <a:r>
              <a:rPr lang="en-US" dirty="0" smtClean="0"/>
              <a:t> Children with </a:t>
            </a:r>
            <a:r>
              <a:rPr lang="en-US" dirty="0" err="1" smtClean="0"/>
              <a:t>Asperger’s</a:t>
            </a:r>
            <a:r>
              <a:rPr lang="en-US" dirty="0" smtClean="0"/>
              <a:t> like to keep collections of things, such as rocks and buttons.</a:t>
            </a:r>
          </a:p>
          <a:p>
            <a:pPr algn="l">
              <a:buFont typeface="Arial"/>
              <a:buChar char="•"/>
            </a:pPr>
            <a:r>
              <a:rPr lang="en-US" dirty="0" smtClean="0"/>
              <a:t> They also know categories of information, but do not understand abstract concepts.</a:t>
            </a:r>
            <a:endParaRPr lang="en-US" dirty="0"/>
          </a:p>
        </p:txBody>
      </p:sp>
    </p:spTree>
  </p:cSld>
  <p:clrMapOvr>
    <a:masterClrMapping/>
  </p:clrMapOvr>
  <p:transition spd="slow">
    <p:strips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696</TotalTime>
  <Words>459</Words>
  <Application>Microsoft Macintosh PowerPoint</Application>
  <PresentationFormat>On-screen Show (4:3)</PresentationFormat>
  <Paragraphs>34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The Differences Between Autism &amp;Asperger’s</vt:lpstr>
      <vt:lpstr>Autism:</vt:lpstr>
      <vt:lpstr>Slide 3</vt:lpstr>
      <vt:lpstr>Causes:</vt:lpstr>
      <vt:lpstr>Treatment:</vt:lpstr>
      <vt:lpstr>Intelligence:</vt:lpstr>
      <vt:lpstr>Speech Differences:</vt:lpstr>
      <vt:lpstr>Social Differences:</vt:lpstr>
      <vt:lpstr>Habits:</vt:lpstr>
      <vt:lpstr>Bibliography: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Differences Between Autism &amp; Asperger’s</dc:title>
  <dc:creator>Stephanie Cervi</dc:creator>
  <cp:lastModifiedBy>Ashley Hutchinson</cp:lastModifiedBy>
  <cp:revision>8</cp:revision>
  <dcterms:created xsi:type="dcterms:W3CDTF">2012-10-02T14:21:49Z</dcterms:created>
  <dcterms:modified xsi:type="dcterms:W3CDTF">2012-10-03T15:10:18Z</dcterms:modified>
</cp:coreProperties>
</file>