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4"/>
  </p:notesMasterIdLst>
  <p:sldIdLst>
    <p:sldId id="256" r:id="rId2"/>
    <p:sldId id="268" r:id="rId3"/>
    <p:sldId id="257" r:id="rId4"/>
    <p:sldId id="258" r:id="rId5"/>
    <p:sldId id="260" r:id="rId6"/>
    <p:sldId id="270" r:id="rId7"/>
    <p:sldId id="269" r:id="rId8"/>
    <p:sldId id="261" r:id="rId9"/>
    <p:sldId id="265" r:id="rId10"/>
    <p:sldId id="263" r:id="rId11"/>
    <p:sldId id="264"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snapToGrid="0" snapToObjects="1">
      <p:cViewPr>
        <p:scale>
          <a:sx n="87" d="100"/>
          <a:sy n="87" d="100"/>
        </p:scale>
        <p:origin x="-106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433F2-7950-8540-A3D6-D8494EE7F8B7}" type="datetimeFigureOut">
              <a:rPr lang="en-US" smtClean="0"/>
              <a:pPr/>
              <a:t>10/4/2012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494AE-E9C8-B24B-994F-B24A2512492D}" type="slidenum">
              <a:rPr lang="en-US" smtClean="0"/>
              <a:pPr/>
              <a:t>‹#›</a:t>
            </a:fld>
            <a:endParaRPr lang="en-US"/>
          </a:p>
        </p:txBody>
      </p:sp>
    </p:spTree>
    <p:extLst>
      <p:ext uri="{BB962C8B-B14F-4D97-AF65-F5344CB8AC3E}">
        <p14:creationId xmlns:p14="http://schemas.microsoft.com/office/powerpoint/2010/main" xmlns="" val="13191832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494AE-E9C8-B24B-994F-B24A2512492D}" type="slidenum">
              <a:rPr lang="en-US" smtClean="0"/>
              <a:pPr/>
              <a:t>1</a:t>
            </a:fld>
            <a:endParaRPr lang="en-US"/>
          </a:p>
        </p:txBody>
      </p:sp>
    </p:spTree>
    <p:extLst>
      <p:ext uri="{BB962C8B-B14F-4D97-AF65-F5344CB8AC3E}">
        <p14:creationId xmlns:p14="http://schemas.microsoft.com/office/powerpoint/2010/main" xmlns="" val="3433927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494AE-E9C8-B24B-994F-B24A2512492D}" type="slidenum">
              <a:rPr lang="en-US" smtClean="0"/>
              <a:pPr/>
              <a:t>12</a:t>
            </a:fld>
            <a:endParaRPr lang="en-US"/>
          </a:p>
        </p:txBody>
      </p:sp>
    </p:spTree>
    <p:extLst>
      <p:ext uri="{BB962C8B-B14F-4D97-AF65-F5344CB8AC3E}">
        <p14:creationId xmlns:p14="http://schemas.microsoft.com/office/powerpoint/2010/main" xmlns="" val="420894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0A2858-5F49-984B-A585-DE5A78549DB5}" type="datetimeFigureOut">
              <a:rPr lang="en-US" smtClean="0"/>
              <a:pPr/>
              <a:t>10/4/2012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D6D248D-A85A-6145-B5AA-48CA41EEBD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0A2858-5F49-984B-A585-DE5A78549DB5}"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D248D-A85A-6145-B5AA-48CA41EEBD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0A2858-5F49-984B-A585-DE5A78549DB5}"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D248D-A85A-6145-B5AA-48CA41EEBD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0A2858-5F49-984B-A585-DE5A78549DB5}"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D248D-A85A-6145-B5AA-48CA41EEBD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0A2858-5F49-984B-A585-DE5A78549DB5}"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D248D-A85A-6145-B5AA-48CA41EEBD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0A2858-5F49-984B-A585-DE5A78549DB5}"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D248D-A85A-6145-B5AA-48CA41EEBD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0A2858-5F49-984B-A585-DE5A78549DB5}" type="datetimeFigureOut">
              <a:rPr lang="en-US" smtClean="0"/>
              <a:pPr/>
              <a:t>10/4/2012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D248D-A85A-6145-B5AA-48CA41EEBD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0A2858-5F49-984B-A585-DE5A78549DB5}" type="datetimeFigureOut">
              <a:rPr lang="en-US" smtClean="0"/>
              <a:pPr/>
              <a:t>10/4/2012</a:t>
            </a:fld>
            <a:endParaRPr lang="en-US"/>
          </a:p>
        </p:txBody>
      </p:sp>
      <p:sp>
        <p:nvSpPr>
          <p:cNvPr id="8" name="Slide Number Placeholder 7"/>
          <p:cNvSpPr>
            <a:spLocks noGrp="1"/>
          </p:cNvSpPr>
          <p:nvPr>
            <p:ph type="sldNum" sz="quarter" idx="11"/>
          </p:nvPr>
        </p:nvSpPr>
        <p:spPr/>
        <p:txBody>
          <a:bodyPr/>
          <a:lstStyle/>
          <a:p>
            <a:fld id="{AD6D248D-A85A-6145-B5AA-48CA41EEBD6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A2858-5F49-984B-A585-DE5A78549DB5}" type="datetimeFigureOut">
              <a:rPr lang="en-US" smtClean="0"/>
              <a:pPr/>
              <a:t>10/4/2012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D248D-A85A-6145-B5AA-48CA41EEBD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0A2858-5F49-984B-A585-DE5A78549DB5}"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D6D248D-A85A-6145-B5AA-48CA41EEBD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00A2858-5F49-984B-A585-DE5A78549DB5}"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D248D-A85A-6145-B5AA-48CA41EEBD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00A2858-5F49-984B-A585-DE5A78549DB5}" type="datetimeFigureOut">
              <a:rPr lang="en-US" smtClean="0"/>
              <a:pPr/>
              <a:t>10/4/2012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D6D248D-A85A-6145-B5AA-48CA41EEBD6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Possible Causes of Asperger's and Autism</a:t>
            </a:r>
            <a:endParaRPr lang="en-US" dirty="0"/>
          </a:p>
        </p:txBody>
      </p:sp>
      <p:sp>
        <p:nvSpPr>
          <p:cNvPr id="3" name="Subtitle 2"/>
          <p:cNvSpPr>
            <a:spLocks noGrp="1"/>
          </p:cNvSpPr>
          <p:nvPr>
            <p:ph type="subTitle" idx="1"/>
          </p:nvPr>
        </p:nvSpPr>
        <p:spPr/>
        <p:txBody>
          <a:bodyPr/>
          <a:lstStyle/>
          <a:p>
            <a:r>
              <a:rPr lang="en-US" dirty="0" smtClean="0"/>
              <a:t>Mimi McCarthy, Tara McKinnon, Andrew Bennett, Christen Williams  and Maddie Daniel </a:t>
            </a:r>
          </a:p>
        </p:txBody>
      </p:sp>
    </p:spTree>
    <p:extLst>
      <p:ext uri="{BB962C8B-B14F-4D97-AF65-F5344CB8AC3E}">
        <p14:creationId xmlns:p14="http://schemas.microsoft.com/office/powerpoint/2010/main" xmlns="" val="377111333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Causes of Asperger’s</a:t>
            </a:r>
            <a:endParaRPr lang="en-US" dirty="0"/>
          </a:p>
        </p:txBody>
      </p:sp>
      <p:sp>
        <p:nvSpPr>
          <p:cNvPr id="3" name="Content Placeholder 2"/>
          <p:cNvSpPr>
            <a:spLocks noGrp="1"/>
          </p:cNvSpPr>
          <p:nvPr>
            <p:ph idx="1"/>
          </p:nvPr>
        </p:nvSpPr>
        <p:spPr/>
        <p:txBody>
          <a:bodyPr/>
          <a:lstStyle/>
          <a:p>
            <a:r>
              <a:rPr lang="en-US" dirty="0" smtClean="0"/>
              <a:t>There currently is no single known cause of Asperger's, however most doctors theorize that it is entirely hereditary.</a:t>
            </a:r>
          </a:p>
          <a:p>
            <a:r>
              <a:rPr lang="en-US" dirty="0" smtClean="0"/>
              <a:t>No specific gene for Asperger’s has been found, however but doctors have noticed the way is passes in families and usually, in twins, if one twin has Asperger’s, then usually the other does. </a:t>
            </a:r>
          </a:p>
          <a:p>
            <a:endParaRPr lang="en-US" dirty="0"/>
          </a:p>
        </p:txBody>
      </p:sp>
    </p:spTree>
    <p:extLst>
      <p:ext uri="{BB962C8B-B14F-4D97-AF65-F5344CB8AC3E}">
        <p14:creationId xmlns:p14="http://schemas.microsoft.com/office/powerpoint/2010/main" xmlns="" val="813485849"/>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Causes of </a:t>
            </a:r>
            <a:r>
              <a:rPr lang="en-US" dirty="0" smtClean="0"/>
              <a:t>Asperger’s (continued)</a:t>
            </a:r>
            <a:endParaRPr lang="en-US" dirty="0"/>
          </a:p>
        </p:txBody>
      </p:sp>
      <p:sp>
        <p:nvSpPr>
          <p:cNvPr id="6" name="Content Placeholder 5"/>
          <p:cNvSpPr>
            <a:spLocks noGrp="1"/>
          </p:cNvSpPr>
          <p:nvPr>
            <p:ph idx="1"/>
          </p:nvPr>
        </p:nvSpPr>
        <p:spPr>
          <a:xfrm>
            <a:off x="457200" y="1600200"/>
            <a:ext cx="8229600" cy="2554545"/>
          </a:xfrm>
          <a:prstGeom prst="rect">
            <a:avLst/>
          </a:prstGeom>
        </p:spPr>
        <p:txBody>
          <a:bodyPr>
            <a:spAutoFit/>
          </a:bodyPr>
          <a:lstStyle/>
          <a:p>
            <a:r>
              <a:rPr lang="en-US" dirty="0" smtClean="0"/>
              <a:t>Each individual case of </a:t>
            </a:r>
            <a:r>
              <a:rPr lang="en-US" dirty="0" err="1" smtClean="0"/>
              <a:t>Asperger’s</a:t>
            </a:r>
            <a:r>
              <a:rPr lang="en-US" dirty="0" smtClean="0"/>
              <a:t> is different, which makes it difficult to determine a exact cause, however doctors examine family members who show </a:t>
            </a:r>
            <a:r>
              <a:rPr lang="en-US" dirty="0" err="1" smtClean="0"/>
              <a:t>Asperger’s</a:t>
            </a:r>
            <a:r>
              <a:rPr lang="en-US" dirty="0" smtClean="0"/>
              <a:t> symptoms which can be mild or limited. </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t>
            </a:r>
            <a:r>
              <a:rPr lang="en-US" dirty="0" err="1" smtClean="0">
                <a:latin typeface="Times New Roman"/>
                <a:cs typeface="Times New Roman"/>
              </a:rPr>
              <a:t>Asperger</a:t>
            </a:r>
            <a:r>
              <a:rPr lang="en-US" dirty="0" smtClean="0">
                <a:latin typeface="Times New Roman"/>
                <a:cs typeface="Times New Roman"/>
              </a:rPr>
              <a:t> Syndrome Fact Sheet." </a:t>
            </a:r>
            <a:r>
              <a:rPr lang="en-US" i="1" dirty="0" smtClean="0">
                <a:latin typeface="Times New Roman"/>
                <a:cs typeface="Times New Roman"/>
              </a:rPr>
              <a:t>: National Institute of Neurological Disorders and Stroke (NINDS)</a:t>
            </a:r>
            <a:r>
              <a:rPr lang="en-US" dirty="0" smtClean="0">
                <a:latin typeface="Times New Roman"/>
                <a:cs typeface="Times New Roman"/>
              </a:rPr>
              <a:t>. National Institutes of Health, </a:t>
            </a:r>
            <a:r>
              <a:rPr lang="en-US" dirty="0" err="1" smtClean="0">
                <a:latin typeface="Times New Roman"/>
                <a:cs typeface="Times New Roman"/>
              </a:rPr>
              <a:t>n.d</a:t>
            </a:r>
            <a:r>
              <a:rPr lang="en-US" dirty="0" smtClean="0">
                <a:latin typeface="Times New Roman"/>
                <a:cs typeface="Times New Roman"/>
              </a:rPr>
              <a:t>. Web. 30 Sept. 2012. </a:t>
            </a:r>
          </a:p>
          <a:p>
            <a:r>
              <a:rPr lang="en-US" dirty="0" smtClean="0">
                <a:latin typeface="Times New Roman"/>
                <a:cs typeface="Times New Roman"/>
              </a:rPr>
              <a:t>Callaway, </a:t>
            </a:r>
            <a:r>
              <a:rPr lang="en-US" dirty="0" err="1" smtClean="0">
                <a:latin typeface="Times New Roman"/>
                <a:cs typeface="Times New Roman"/>
              </a:rPr>
              <a:t>Ewen</a:t>
            </a:r>
            <a:r>
              <a:rPr lang="en-US" dirty="0" smtClean="0">
                <a:latin typeface="Times New Roman"/>
                <a:cs typeface="Times New Roman"/>
              </a:rPr>
              <a:t>. "Fathers Bequeath More Mutations as They Age." </a:t>
            </a:r>
            <a:r>
              <a:rPr lang="en-US" i="1" dirty="0" smtClean="0">
                <a:latin typeface="Times New Roman"/>
                <a:cs typeface="Times New Roman"/>
              </a:rPr>
              <a:t>Nature.com</a:t>
            </a:r>
            <a:r>
              <a:rPr lang="en-US" dirty="0" smtClean="0">
                <a:latin typeface="Times New Roman"/>
                <a:cs typeface="Times New Roman"/>
              </a:rPr>
              <a:t>. Nature Publishing Group, 22 Aug. 2012. Web. 28 Sept. 2012. </a:t>
            </a:r>
          </a:p>
          <a:p>
            <a:r>
              <a:rPr lang="en-US" dirty="0" smtClean="0">
                <a:latin typeface="Times New Roman"/>
                <a:cs typeface="Times New Roman"/>
              </a:rPr>
              <a:t>Carey, Benedict. "Study Finds Risk Of Autism Linked To Older Fathers." </a:t>
            </a:r>
            <a:r>
              <a:rPr lang="en-US" i="1" dirty="0" smtClean="0">
                <a:latin typeface="Times New Roman"/>
                <a:cs typeface="Times New Roman"/>
              </a:rPr>
              <a:t>The New York Times</a:t>
            </a:r>
            <a:r>
              <a:rPr lang="en-US" dirty="0" smtClean="0">
                <a:latin typeface="Times New Roman"/>
                <a:cs typeface="Times New Roman"/>
              </a:rPr>
              <a:t>. The New York Times, 23 Aug. 2012. Web. 28 Sept. 2012. </a:t>
            </a:r>
          </a:p>
          <a:p>
            <a:r>
              <a:rPr lang="en-US" dirty="0" smtClean="0">
                <a:latin typeface="Times New Roman"/>
                <a:cs typeface="Times New Roman"/>
              </a:rPr>
              <a:t> "Concern About Autism." </a:t>
            </a:r>
            <a:r>
              <a:rPr lang="en-US" i="1" dirty="0" smtClean="0">
                <a:latin typeface="Times New Roman"/>
                <a:cs typeface="Times New Roman"/>
              </a:rPr>
              <a:t>Centers for Disease Control and Prevention</a:t>
            </a:r>
            <a:r>
              <a:rPr lang="en-US" dirty="0" smtClean="0">
                <a:latin typeface="Times New Roman"/>
                <a:cs typeface="Times New Roman"/>
              </a:rPr>
              <a:t>. Centers for Disease Control and Prevention, 26 June 2012. Web. 28 Sept. 2012. </a:t>
            </a:r>
          </a:p>
          <a:p>
            <a:r>
              <a:rPr lang="en-US" dirty="0" err="1" smtClean="0">
                <a:latin typeface="Times New Roman"/>
                <a:cs typeface="Times New Roman"/>
              </a:rPr>
              <a:t>Offit</a:t>
            </a:r>
            <a:r>
              <a:rPr lang="en-US" dirty="0" smtClean="0">
                <a:latin typeface="Times New Roman"/>
                <a:cs typeface="Times New Roman"/>
              </a:rPr>
              <a:t>, Paul. "Vaccines Cause Autism." </a:t>
            </a:r>
            <a:r>
              <a:rPr lang="en-US" i="1" dirty="0" smtClean="0">
                <a:latin typeface="Times New Roman"/>
                <a:cs typeface="Times New Roman"/>
              </a:rPr>
              <a:t>Vaccines and Autism by Paul </a:t>
            </a:r>
            <a:r>
              <a:rPr lang="en-US" i="1" dirty="0" err="1" smtClean="0">
                <a:latin typeface="Times New Roman"/>
                <a:cs typeface="Times New Roman"/>
              </a:rPr>
              <a:t>Offit</a:t>
            </a:r>
            <a:r>
              <a:rPr lang="en-US" dirty="0" smtClean="0">
                <a:latin typeface="Times New Roman"/>
                <a:cs typeface="Times New Roman"/>
              </a:rPr>
              <a:t>. Newsweek, </a:t>
            </a:r>
            <a:r>
              <a:rPr lang="en-US" dirty="0" err="1" smtClean="0">
                <a:latin typeface="Times New Roman"/>
                <a:cs typeface="Times New Roman"/>
              </a:rPr>
              <a:t>n.d</a:t>
            </a:r>
            <a:r>
              <a:rPr lang="en-US" dirty="0" smtClean="0">
                <a:latin typeface="Times New Roman"/>
                <a:cs typeface="Times New Roman"/>
              </a:rPr>
              <a:t>. Web. 30 Sept. 2012.</a:t>
            </a:r>
          </a:p>
          <a:p>
            <a:r>
              <a:rPr lang="en-US" dirty="0" smtClean="0">
                <a:latin typeface="Times New Roman"/>
                <a:cs typeface="Times New Roman"/>
              </a:rPr>
              <a:t> </a:t>
            </a:r>
            <a:r>
              <a:rPr lang="en-US" dirty="0" err="1" smtClean="0">
                <a:latin typeface="Times New Roman"/>
                <a:cs typeface="Times New Roman"/>
              </a:rPr>
              <a:t>Szatmari</a:t>
            </a:r>
            <a:r>
              <a:rPr lang="en-US" dirty="0" smtClean="0">
                <a:latin typeface="Times New Roman"/>
                <a:cs typeface="Times New Roman"/>
              </a:rPr>
              <a:t>., Peter. "How Girls and Boys Differ When It Comes to Autism - CNN.com."</a:t>
            </a:r>
            <a:r>
              <a:rPr lang="en-US" i="1" dirty="0" smtClean="0">
                <a:latin typeface="Times New Roman"/>
                <a:cs typeface="Times New Roman"/>
              </a:rPr>
              <a:t>CNN</a:t>
            </a:r>
            <a:r>
              <a:rPr lang="en-US" dirty="0" smtClean="0">
                <a:latin typeface="Times New Roman"/>
                <a:cs typeface="Times New Roman"/>
              </a:rPr>
              <a:t>. Cable News Network, 01 Jan. 1970. Web. 28 Sept. 2012.  </a:t>
            </a:r>
          </a:p>
          <a:p>
            <a:r>
              <a:rPr lang="en-US" dirty="0" smtClean="0">
                <a:latin typeface="Times New Roman"/>
                <a:cs typeface="Times New Roman"/>
              </a:rPr>
              <a:t>Wright, Jessica. "Genetics: Maternal and Paternal Age Increase Risk of Autism." </a:t>
            </a:r>
            <a:r>
              <a:rPr lang="en-US" i="1" dirty="0" smtClean="0">
                <a:latin typeface="Times New Roman"/>
                <a:cs typeface="Times New Roman"/>
              </a:rPr>
              <a:t>Simons Foundation Autism Research Initiative</a:t>
            </a:r>
            <a:r>
              <a:rPr lang="en-US" dirty="0" smtClean="0">
                <a:latin typeface="Times New Roman"/>
                <a:cs typeface="Times New Roman"/>
              </a:rPr>
              <a:t>. 6 Mar. 2012. Web. 28 Sept. 2012. </a:t>
            </a:r>
          </a:p>
          <a:p>
            <a:r>
              <a:rPr lang="en-US" dirty="0">
                <a:latin typeface="Times New Roman"/>
                <a:cs typeface="Times New Roman"/>
              </a:rPr>
              <a:t>Boyles, </a:t>
            </a:r>
            <a:r>
              <a:rPr lang="en-US" dirty="0" err="1">
                <a:latin typeface="Times New Roman"/>
                <a:cs typeface="Times New Roman"/>
              </a:rPr>
              <a:t>Salynn</a:t>
            </a:r>
            <a:r>
              <a:rPr lang="en-US" dirty="0">
                <a:latin typeface="Times New Roman"/>
                <a:cs typeface="Times New Roman"/>
              </a:rPr>
              <a:t>. "Antidepressant Use in Pregnancy: Autism Risk?" </a:t>
            </a:r>
            <a:r>
              <a:rPr lang="en-US" i="1" dirty="0">
                <a:latin typeface="Times New Roman"/>
                <a:cs typeface="Times New Roman"/>
              </a:rPr>
              <a:t>WebMD</a:t>
            </a:r>
            <a:r>
              <a:rPr lang="en-US" dirty="0">
                <a:latin typeface="Times New Roman"/>
                <a:cs typeface="Times New Roman"/>
              </a:rPr>
              <a:t>. WebMD, 04 July 2011. Web. 02 Oct. 2012. &lt;http://</a:t>
            </a:r>
            <a:r>
              <a:rPr lang="en-US" dirty="0" err="1">
                <a:latin typeface="Times New Roman"/>
                <a:cs typeface="Times New Roman"/>
              </a:rPr>
              <a:t>www.webmd.com</a:t>
            </a:r>
            <a:r>
              <a:rPr lang="en-US" dirty="0">
                <a:latin typeface="Times New Roman"/>
                <a:cs typeface="Times New Roman"/>
              </a:rPr>
              <a:t>/brain/autism/news/20110701/antidepressant-use-in-pregnancy-autism-risk&gt;.</a:t>
            </a:r>
          </a:p>
          <a:p>
            <a:r>
              <a:rPr lang="en-US" i="1" dirty="0">
                <a:latin typeface="Times New Roman"/>
                <a:cs typeface="Times New Roman"/>
              </a:rPr>
              <a:t>Centers for Disease Control and Prevention</a:t>
            </a:r>
            <a:r>
              <a:rPr lang="en-US" dirty="0">
                <a:latin typeface="Times New Roman"/>
                <a:cs typeface="Times New Roman"/>
              </a:rPr>
              <a:t>. Centers for Disease Control and Prevention, 19 June 2012. Web. 02 Oct. 2012. &lt;http://</a:t>
            </a:r>
            <a:r>
              <a:rPr lang="en-US" dirty="0" err="1">
                <a:latin typeface="Times New Roman"/>
                <a:cs typeface="Times New Roman"/>
              </a:rPr>
              <a:t>www.cdc.gov</a:t>
            </a:r>
            <a:r>
              <a:rPr lang="en-US" dirty="0">
                <a:latin typeface="Times New Roman"/>
                <a:cs typeface="Times New Roman"/>
              </a:rPr>
              <a:t>/</a:t>
            </a:r>
            <a:r>
              <a:rPr lang="en-US" dirty="0" err="1">
                <a:latin typeface="Times New Roman"/>
                <a:cs typeface="Times New Roman"/>
              </a:rPr>
              <a:t>ncbddd</a:t>
            </a:r>
            <a:r>
              <a:rPr lang="en-US" dirty="0">
                <a:latin typeface="Times New Roman"/>
                <a:cs typeface="Times New Roman"/>
              </a:rPr>
              <a:t>/autism/</a:t>
            </a:r>
            <a:r>
              <a:rPr lang="en-US" dirty="0" err="1">
                <a:latin typeface="Times New Roman"/>
                <a:cs typeface="Times New Roman"/>
              </a:rPr>
              <a:t>research.html</a:t>
            </a:r>
            <a:r>
              <a:rPr lang="en-US" dirty="0">
                <a:latin typeface="Times New Roman"/>
                <a:cs typeface="Times New Roman"/>
              </a:rPr>
              <a:t>&gt;.</a:t>
            </a:r>
          </a:p>
          <a:p>
            <a:r>
              <a:rPr lang="en-US" dirty="0">
                <a:latin typeface="Times New Roman"/>
                <a:cs typeface="Times New Roman"/>
              </a:rPr>
              <a:t>Harding, Anne, and Copyright Health Magazine 2011. "Antidepressant Use in Pregnancy May Raise Autism Risk." </a:t>
            </a:r>
            <a:r>
              <a:rPr lang="en-US" i="1" dirty="0">
                <a:latin typeface="Times New Roman"/>
                <a:cs typeface="Times New Roman"/>
              </a:rPr>
              <a:t>CNN</a:t>
            </a:r>
            <a:r>
              <a:rPr lang="en-US" dirty="0">
                <a:latin typeface="Times New Roman"/>
                <a:cs typeface="Times New Roman"/>
              </a:rPr>
              <a:t>. Cable News Network, 06 July 2011. Web. 02 Oct. 2012. &lt;http://</a:t>
            </a:r>
            <a:r>
              <a:rPr lang="en-US" dirty="0" err="1">
                <a:latin typeface="Times New Roman"/>
                <a:cs typeface="Times New Roman"/>
              </a:rPr>
              <a:t>www.cnn.com</a:t>
            </a:r>
            <a:r>
              <a:rPr lang="en-US" dirty="0">
                <a:latin typeface="Times New Roman"/>
                <a:cs typeface="Times New Roman"/>
              </a:rPr>
              <a:t>/2011/HEALTH/07/04/</a:t>
            </a:r>
            <a:r>
              <a:rPr lang="en-US" dirty="0" err="1">
                <a:latin typeface="Times New Roman"/>
                <a:cs typeface="Times New Roman"/>
              </a:rPr>
              <a:t>antidepressant.pregnancy.autism.risk</a:t>
            </a:r>
            <a:r>
              <a:rPr lang="en-US" dirty="0">
                <a:latin typeface="Times New Roman"/>
                <a:cs typeface="Times New Roman"/>
              </a:rPr>
              <a:t>/</a:t>
            </a:r>
            <a:r>
              <a:rPr lang="en-US" dirty="0" err="1">
                <a:latin typeface="Times New Roman"/>
                <a:cs typeface="Times New Roman"/>
              </a:rPr>
              <a:t>index.html</a:t>
            </a:r>
            <a:r>
              <a:rPr lang="en-US" dirty="0">
                <a:latin typeface="Times New Roman"/>
                <a:cs typeface="Times New Roman"/>
              </a:rPr>
              <a:t>&gt;.</a:t>
            </a:r>
          </a:p>
          <a:p>
            <a:pPr marL="36576" indent="0">
              <a:buNone/>
            </a:pPr>
            <a:endParaRPr lang="en-US" dirty="0" smtClean="0"/>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8"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7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7000" fill="hold"/>
                                        <p:tgtEl>
                                          <p:spTgt spid="3">
                                            <p:txEl>
                                              <p:pRg st="0" end="0"/>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7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7000" fill="hold"/>
                                        <p:tgtEl>
                                          <p:spTgt spid="3">
                                            <p:txEl>
                                              <p:pRg st="1" end="1"/>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7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7000" fill="hold"/>
                                        <p:tgtEl>
                                          <p:spTgt spid="3">
                                            <p:txEl>
                                              <p:pRg st="2" end="2"/>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7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7000" fill="hold"/>
                                        <p:tgtEl>
                                          <p:spTgt spid="3">
                                            <p:txEl>
                                              <p:pRg st="3" end="3"/>
                                            </p:txEl>
                                          </p:spTgt>
                                        </p:tgtEl>
                                        <p:attrNameLst>
                                          <p:attrName>ppt_y</p:attrName>
                                        </p:attrNameLst>
                                      </p:cBhvr>
                                      <p:tavLst>
                                        <p:tav tm="0">
                                          <p:val>
                                            <p:strVal val="#ppt_y+1"/>
                                          </p:val>
                                        </p:tav>
                                        <p:tav tm="100000">
                                          <p:val>
                                            <p:strVal val="#ppt_y-1"/>
                                          </p:val>
                                        </p:tav>
                                      </p:tavLst>
                                    </p:anim>
                                  </p:childTnLst>
                                </p:cTn>
                              </p:par>
                              <p:par>
                                <p:cTn id="29" presetID="28"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7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7000" fill="hold"/>
                                        <p:tgtEl>
                                          <p:spTgt spid="3">
                                            <p:txEl>
                                              <p:pRg st="4" end="4"/>
                                            </p:txEl>
                                          </p:spTgt>
                                        </p:tgtEl>
                                        <p:attrNameLst>
                                          <p:attrName>ppt_y</p:attrName>
                                        </p:attrNameLst>
                                      </p:cBhvr>
                                      <p:tavLst>
                                        <p:tav tm="0">
                                          <p:val>
                                            <p:strVal val="#ppt_y+1"/>
                                          </p:val>
                                        </p:tav>
                                        <p:tav tm="100000">
                                          <p:val>
                                            <p:strVal val="#ppt_y-1"/>
                                          </p:val>
                                        </p:tav>
                                      </p:tavLst>
                                    </p:anim>
                                  </p:childTnLst>
                                </p:cTn>
                              </p:par>
                              <p:par>
                                <p:cTn id="33" presetID="28"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7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7000" fill="hold"/>
                                        <p:tgtEl>
                                          <p:spTgt spid="3">
                                            <p:txEl>
                                              <p:pRg st="5" end="5"/>
                                            </p:txEl>
                                          </p:spTgt>
                                        </p:tgtEl>
                                        <p:attrNameLst>
                                          <p:attrName>ppt_y</p:attrName>
                                        </p:attrNameLst>
                                      </p:cBhvr>
                                      <p:tavLst>
                                        <p:tav tm="0">
                                          <p:val>
                                            <p:strVal val="#ppt_y+1"/>
                                          </p:val>
                                        </p:tav>
                                        <p:tav tm="100000">
                                          <p:val>
                                            <p:strVal val="#ppt_y-1"/>
                                          </p:val>
                                        </p:tav>
                                      </p:tavLst>
                                    </p:anim>
                                  </p:childTnLst>
                                </p:cTn>
                              </p:par>
                              <p:par>
                                <p:cTn id="37" presetID="28"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7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7000" fill="hold"/>
                                        <p:tgtEl>
                                          <p:spTgt spid="3">
                                            <p:txEl>
                                              <p:pRg st="6" end="6"/>
                                            </p:txEl>
                                          </p:spTgt>
                                        </p:tgtEl>
                                        <p:attrNameLst>
                                          <p:attrName>ppt_y</p:attrName>
                                        </p:attrNameLst>
                                      </p:cBhvr>
                                      <p:tavLst>
                                        <p:tav tm="0">
                                          <p:val>
                                            <p:strVal val="#ppt_y+1"/>
                                          </p:val>
                                        </p:tav>
                                        <p:tav tm="100000">
                                          <p:val>
                                            <p:strVal val="#ppt_y-1"/>
                                          </p:val>
                                        </p:tav>
                                      </p:tavLst>
                                    </p:anim>
                                  </p:childTnLst>
                                </p:cTn>
                              </p:par>
                              <p:par>
                                <p:cTn id="41" presetID="28"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7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7000" fill="hold"/>
                                        <p:tgtEl>
                                          <p:spTgt spid="3">
                                            <p:txEl>
                                              <p:pRg st="7" end="7"/>
                                            </p:txEl>
                                          </p:spTgt>
                                        </p:tgtEl>
                                        <p:attrNameLst>
                                          <p:attrName>ppt_y</p:attrName>
                                        </p:attrNameLst>
                                      </p:cBhvr>
                                      <p:tavLst>
                                        <p:tav tm="0">
                                          <p:val>
                                            <p:strVal val="#ppt_y+1"/>
                                          </p:val>
                                        </p:tav>
                                        <p:tav tm="100000">
                                          <p:val>
                                            <p:strVal val="#ppt_y-1"/>
                                          </p:val>
                                        </p:tav>
                                      </p:tavLst>
                                    </p:anim>
                                  </p:childTnLst>
                                </p:cTn>
                              </p:par>
                              <p:par>
                                <p:cTn id="45" presetID="28"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7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7000" fill="hold"/>
                                        <p:tgtEl>
                                          <p:spTgt spid="3">
                                            <p:txEl>
                                              <p:pRg st="8" end="8"/>
                                            </p:txEl>
                                          </p:spTgt>
                                        </p:tgtEl>
                                        <p:attrNameLst>
                                          <p:attrName>ppt_y</p:attrName>
                                        </p:attrNameLst>
                                      </p:cBhvr>
                                      <p:tavLst>
                                        <p:tav tm="0">
                                          <p:val>
                                            <p:strVal val="#ppt_y+1"/>
                                          </p:val>
                                        </p:tav>
                                        <p:tav tm="100000">
                                          <p:val>
                                            <p:strVal val="#ppt_y-1"/>
                                          </p:val>
                                        </p:tav>
                                      </p:tavLst>
                                    </p:anim>
                                  </p:childTnLst>
                                </p:cTn>
                              </p:par>
                              <p:par>
                                <p:cTn id="49" presetID="28" presetClass="entr" presetSubtype="0"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p:cTn id="51" dur="7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7000" fill="hold"/>
                                        <p:tgtEl>
                                          <p:spTgt spid="3">
                                            <p:txEl>
                                              <p:pRg st="9" end="9"/>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sz="half" idx="1"/>
          </p:nvPr>
        </p:nvSpPr>
        <p:spPr/>
        <p:txBody>
          <a:bodyPr>
            <a:normAutofit fontScale="92500"/>
          </a:bodyPr>
          <a:lstStyle/>
          <a:p>
            <a:r>
              <a:rPr lang="en-US" dirty="0" smtClean="0"/>
              <a:t>Autism and </a:t>
            </a:r>
            <a:r>
              <a:rPr lang="en-US" dirty="0" err="1" smtClean="0"/>
              <a:t>Asperger’s</a:t>
            </a:r>
            <a:r>
              <a:rPr lang="en-US" dirty="0" smtClean="0"/>
              <a:t> are poorly understood, which is why their treatment and prevention are difficult</a:t>
            </a:r>
          </a:p>
          <a:p>
            <a:r>
              <a:rPr lang="en-US" dirty="0" smtClean="0"/>
              <a:t>The following information highlights factors that are </a:t>
            </a:r>
            <a:r>
              <a:rPr lang="en-US" dirty="0" smtClean="0">
                <a:solidFill>
                  <a:srgbClr val="FF0000"/>
                </a:solidFill>
              </a:rPr>
              <a:t>correlated</a:t>
            </a:r>
            <a:r>
              <a:rPr lang="en-US" dirty="0" smtClean="0"/>
              <a:t> with higher instances of Autism and </a:t>
            </a:r>
            <a:r>
              <a:rPr lang="en-US" dirty="0" err="1" smtClean="0"/>
              <a:t>Asperger’s</a:t>
            </a:r>
            <a:endParaRPr lang="en-US" dirty="0" smtClean="0"/>
          </a:p>
          <a:p>
            <a:endParaRPr lang="en-US" dirty="0"/>
          </a:p>
        </p:txBody>
      </p:sp>
      <p:pic>
        <p:nvPicPr>
          <p:cNvPr id="5" name="Content Placeholder 4" descr="austism awareness.jpeg"/>
          <p:cNvPicPr>
            <a:picLocks noGrp="1" noChangeAspect="1"/>
          </p:cNvPicPr>
          <p:nvPr>
            <p:ph sz="half" idx="2"/>
          </p:nvPr>
        </p:nvPicPr>
        <p:blipFill rotWithShape="1">
          <a:blip r:embed="rId2">
            <a:extLst>
              <a:ext uri="{28A0092B-C50C-407E-A947-70E740481C1C}">
                <a14:useLocalDpi xmlns:a14="http://schemas.microsoft.com/office/drawing/2010/main" xmlns="" val="0"/>
              </a:ext>
            </a:extLst>
          </a:blip>
          <a:srcRect l="-20815" r="-20815"/>
          <a:stretch/>
        </p:blipFill>
        <p:spPr/>
      </p:pic>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ssolv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Correlation Factors</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Genetics</a:t>
            </a:r>
          </a:p>
          <a:p>
            <a:pPr marL="514350" indent="-514350">
              <a:buAutoNum type="arabicPeriod"/>
            </a:pPr>
            <a:r>
              <a:rPr lang="en-US" dirty="0" smtClean="0"/>
              <a:t>Pharmaceuticals</a:t>
            </a:r>
          </a:p>
          <a:p>
            <a:pPr marL="514350" indent="-514350">
              <a:buAutoNum type="arabicPeriod"/>
            </a:pPr>
            <a:r>
              <a:rPr lang="en-US" dirty="0" smtClean="0"/>
              <a:t>Parental age</a:t>
            </a:r>
          </a:p>
          <a:p>
            <a:pPr marL="514350" indent="-514350">
              <a:buAutoNum type="arabicPeriod"/>
            </a:pPr>
            <a:r>
              <a:rPr lang="en-US" dirty="0" smtClean="0"/>
              <a:t>Gender</a:t>
            </a:r>
          </a:p>
        </p:txBody>
      </p:sp>
    </p:spTree>
    <p:extLst>
      <p:ext uri="{BB962C8B-B14F-4D97-AF65-F5344CB8AC3E}">
        <p14:creationId xmlns:p14="http://schemas.microsoft.com/office/powerpoint/2010/main" xmlns="" val="3655443890"/>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Genetics</a:t>
            </a:r>
            <a:endParaRPr lang="en-US" dirty="0"/>
          </a:p>
        </p:txBody>
      </p:sp>
      <p:sp>
        <p:nvSpPr>
          <p:cNvPr id="3" name="Content Placeholder 2"/>
          <p:cNvSpPr>
            <a:spLocks noGrp="1"/>
          </p:cNvSpPr>
          <p:nvPr>
            <p:ph idx="1"/>
          </p:nvPr>
        </p:nvSpPr>
        <p:spPr/>
        <p:txBody>
          <a:bodyPr>
            <a:normAutofit/>
          </a:bodyPr>
          <a:lstStyle/>
          <a:p>
            <a:r>
              <a:rPr lang="en-US" dirty="0" smtClean="0"/>
              <a:t>Highly heritable</a:t>
            </a:r>
          </a:p>
          <a:p>
            <a:r>
              <a:rPr lang="en-US" dirty="0" smtClean="0"/>
              <a:t>Though not proven, there are 20 genes that may lead to Autism.</a:t>
            </a:r>
          </a:p>
          <a:p>
            <a:pPr lvl="1"/>
            <a:r>
              <a:rPr lang="en-US" dirty="0" smtClean="0"/>
              <a:t>Most of these genes deal with brain development and growth, along with communication between brain cells.</a:t>
            </a:r>
            <a:endParaRPr lang="en-US" dirty="0"/>
          </a:p>
          <a:p>
            <a:r>
              <a:rPr lang="en-US" dirty="0" smtClean="0"/>
              <a:t>Single child families with autism have a 1 in 20 chance of their second child being autistic as well.</a:t>
            </a:r>
          </a:p>
        </p:txBody>
      </p:sp>
    </p:spTree>
    <p:extLst>
      <p:ext uri="{BB962C8B-B14F-4D97-AF65-F5344CB8AC3E}">
        <p14:creationId xmlns:p14="http://schemas.microsoft.com/office/powerpoint/2010/main" xmlns="" val="3787609052"/>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500"/>
                                        <p:tgtEl>
                                          <p:spTgt spid="3">
                                            <p:txEl>
                                              <p:pRg st="1" end="1"/>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Pharmaceuticals</a:t>
            </a:r>
            <a:endParaRPr lang="en-US" dirty="0"/>
          </a:p>
        </p:txBody>
      </p:sp>
      <p:sp>
        <p:nvSpPr>
          <p:cNvPr id="3" name="Content Placeholder 2"/>
          <p:cNvSpPr>
            <a:spLocks noGrp="1"/>
          </p:cNvSpPr>
          <p:nvPr>
            <p:ph sz="quarter" idx="2"/>
          </p:nvPr>
        </p:nvSpPr>
        <p:spPr>
          <a:xfrm>
            <a:off x="457200" y="1516912"/>
            <a:ext cx="4040188" cy="4807688"/>
          </a:xfrm>
        </p:spPr>
        <p:txBody>
          <a:bodyPr/>
          <a:lstStyle/>
          <a:p>
            <a:r>
              <a:rPr lang="en-US" dirty="0" smtClean="0"/>
              <a:t>Lots of debate in the past few years over vaccination and drug use as increasing risk of autism</a:t>
            </a:r>
          </a:p>
          <a:p>
            <a:r>
              <a:rPr lang="en-US" dirty="0" smtClean="0"/>
              <a:t>The use of some drugs seems to be correlated to higher autism rates, but others are little more than myths</a:t>
            </a:r>
            <a:endParaRPr lang="en-US" dirty="0"/>
          </a:p>
        </p:txBody>
      </p:sp>
      <p:pic>
        <p:nvPicPr>
          <p:cNvPr id="7" name="Content Placeholder 6" descr="pills.jpeg"/>
          <p:cNvPicPr>
            <a:picLocks noGrp="1" noChangeAspect="1"/>
          </p:cNvPicPr>
          <p:nvPr>
            <p:ph sz="quarter" idx="4"/>
          </p:nvPr>
        </p:nvPicPr>
        <p:blipFill>
          <a:blip r:embed="rId2">
            <a:extLst>
              <a:ext uri="{28A0092B-C50C-407E-A947-70E740481C1C}">
                <a14:useLocalDpi xmlns:a14="http://schemas.microsoft.com/office/drawing/2010/main" xmlns="" val="0"/>
              </a:ext>
            </a:extLst>
          </a:blip>
          <a:srcRect l="9946" r="9946"/>
          <a:stretch>
            <a:fillRect/>
          </a:stretch>
        </p:blipFill>
        <p:spPr>
          <a:xfrm>
            <a:off x="4645025" y="1516912"/>
            <a:ext cx="4041775" cy="3941763"/>
          </a:xfrm>
        </p:spPr>
      </p:pic>
    </p:spTree>
    <p:extLst>
      <p:ext uri="{BB962C8B-B14F-4D97-AF65-F5344CB8AC3E}">
        <p14:creationId xmlns:p14="http://schemas.microsoft.com/office/powerpoint/2010/main" xmlns="" val="308216726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Vaccine Myth</a:t>
            </a:r>
            <a:endParaRPr lang="en-US" dirty="0"/>
          </a:p>
        </p:txBody>
      </p:sp>
      <p:pic>
        <p:nvPicPr>
          <p:cNvPr id="7" name="Content Placeholder 6" descr="vaccine.jpeg"/>
          <p:cNvPicPr>
            <a:picLocks noGrp="1" noChangeAspect="1"/>
          </p:cNvPicPr>
          <p:nvPr>
            <p:ph sz="quarter" idx="2"/>
          </p:nvPr>
        </p:nvPicPr>
        <p:blipFill>
          <a:blip r:embed="rId2">
            <a:extLst>
              <a:ext uri="{28A0092B-C50C-407E-A947-70E740481C1C}">
                <a14:useLocalDpi xmlns:a14="http://schemas.microsoft.com/office/drawing/2010/main" xmlns="" val="0"/>
              </a:ext>
            </a:extLst>
          </a:blip>
          <a:srcRect l="11411" r="11411"/>
          <a:stretch>
            <a:fillRect/>
          </a:stretch>
        </p:blipFill>
        <p:spPr>
          <a:xfrm>
            <a:off x="457200" y="1517650"/>
            <a:ext cx="4187825" cy="4806950"/>
          </a:xfrm>
        </p:spPr>
      </p:pic>
      <p:sp>
        <p:nvSpPr>
          <p:cNvPr id="6" name="Content Placeholder 5"/>
          <p:cNvSpPr>
            <a:spLocks noGrp="1"/>
          </p:cNvSpPr>
          <p:nvPr>
            <p:ph sz="quarter" idx="4"/>
          </p:nvPr>
        </p:nvSpPr>
        <p:spPr>
          <a:xfrm>
            <a:off x="4645025" y="1516912"/>
            <a:ext cx="4259928" cy="4807688"/>
          </a:xfrm>
        </p:spPr>
        <p:txBody>
          <a:bodyPr>
            <a:normAutofit fontScale="92500" lnSpcReduction="20000"/>
          </a:bodyPr>
          <a:lstStyle/>
          <a:p>
            <a:r>
              <a:rPr lang="en-US" dirty="0"/>
              <a:t>Originated in the late 1990s when a British surgeon hypothesized that a measles-mumps-rubella (MMR) shot caused children to develop autism</a:t>
            </a:r>
          </a:p>
          <a:p>
            <a:r>
              <a:rPr lang="en-US" dirty="0"/>
              <a:t>12 studies showed no difference in chances of developing autism between children who did and didn’t receive the vaccine</a:t>
            </a:r>
          </a:p>
          <a:p>
            <a:r>
              <a:rPr lang="en-US" dirty="0"/>
              <a:t>Later, a similar claim was made about </a:t>
            </a:r>
            <a:r>
              <a:rPr lang="en-US" dirty="0" err="1"/>
              <a:t>thimerosal</a:t>
            </a:r>
            <a:r>
              <a:rPr lang="en-US" dirty="0"/>
              <a:t>, but again, studies showed no difference between those receiving or not receiving the vaccines</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dissolv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dissolve">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heckerboard(across)">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Studies have shown women who take certain types of anti-depressants such as Zoloft or Prozac are twice as likely to have children with autism or a similar disorder. </a:t>
            </a:r>
          </a:p>
          <a:p>
            <a:r>
              <a:rPr lang="en-US" dirty="0" smtClean="0"/>
              <a:t>This class of anti-depressants is called a selective serotonin inhibitor (SSRI), which can potentially become a more dangerous risk for a child in it’s first trimester.</a:t>
            </a:r>
          </a:p>
          <a:p>
            <a:pPr lvl="1"/>
            <a:r>
              <a:rPr lang="en-US" dirty="0" smtClean="0"/>
              <a:t>A child exposed to such drugs has a nearly four times more likely chance to be diagnosed with </a:t>
            </a:r>
            <a:r>
              <a:rPr lang="en-US" dirty="0" err="1" smtClean="0"/>
              <a:t>Austism</a:t>
            </a:r>
            <a:r>
              <a:rPr lang="en-US" dirty="0" smtClean="0"/>
              <a:t>.</a:t>
            </a:r>
          </a:p>
          <a:p>
            <a:pPr marL="36576" indent="0">
              <a:buNone/>
            </a:pPr>
            <a:endParaRPr lang="en-US" dirty="0" smtClean="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500"/>
                                        <p:tgtEl>
                                          <p:spTgt spid="3">
                                            <p:txEl>
                                              <p:pRg st="1" end="1"/>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Age</a:t>
            </a:r>
            <a:endParaRPr lang="en-US" dirty="0"/>
          </a:p>
        </p:txBody>
      </p:sp>
      <p:sp>
        <p:nvSpPr>
          <p:cNvPr id="3" name="Content Placeholder 2"/>
          <p:cNvSpPr>
            <a:spLocks noGrp="1"/>
          </p:cNvSpPr>
          <p:nvPr>
            <p:ph sz="quarter" idx="2"/>
          </p:nvPr>
        </p:nvSpPr>
        <p:spPr>
          <a:xfrm>
            <a:off x="457200" y="1516912"/>
            <a:ext cx="4040188" cy="4807688"/>
          </a:xfrm>
        </p:spPr>
        <p:txBody>
          <a:bodyPr>
            <a:normAutofit fontScale="77500" lnSpcReduction="20000"/>
          </a:bodyPr>
          <a:lstStyle/>
          <a:p>
            <a:r>
              <a:rPr lang="en-US" dirty="0" smtClean="0"/>
              <a:t>When either parent is over the age of 35, the risk of having an autistic child increases</a:t>
            </a:r>
          </a:p>
          <a:p>
            <a:r>
              <a:rPr lang="en-US" dirty="0" smtClean="0"/>
              <a:t>Older fathers increase risk more than older mothers because</a:t>
            </a:r>
          </a:p>
          <a:p>
            <a:pPr lvl="1"/>
            <a:r>
              <a:rPr lang="en-US" dirty="0" smtClean="0"/>
              <a:t>The older they get, the more genetic mutations they pass on to offspring- father’s age accounts for almost all of the mutations in a child’s genome</a:t>
            </a:r>
          </a:p>
          <a:p>
            <a:pPr lvl="2"/>
            <a:r>
              <a:rPr lang="en-US" dirty="0" smtClean="0"/>
              <a:t>A 70-year-old man will pass on approximately four times as many mutations to his child as a 36-year-old man</a:t>
            </a:r>
          </a:p>
          <a:p>
            <a:pPr lvl="1"/>
            <a:r>
              <a:rPr lang="en-US" dirty="0" smtClean="0"/>
              <a:t>The more mutations received, the more likely one of them will cause autism</a:t>
            </a:r>
          </a:p>
          <a:p>
            <a:pPr lvl="1"/>
            <a:r>
              <a:rPr lang="en-US" dirty="0" smtClean="0"/>
              <a:t>Eggs are more genetically stable than sperm to begin with, so mutations are less of an issue in women</a:t>
            </a:r>
            <a:endParaRPr lang="en-US" dirty="0"/>
          </a:p>
        </p:txBody>
      </p:sp>
      <p:pic>
        <p:nvPicPr>
          <p:cNvPr id="8" name="Content Placeholder 7" descr="mother and child.jpeg"/>
          <p:cNvPicPr>
            <a:picLocks noGrp="1" noChangeAspect="1"/>
          </p:cNvPicPr>
          <p:nvPr>
            <p:ph sz="quarter" idx="4"/>
          </p:nvPr>
        </p:nvPicPr>
        <p:blipFill>
          <a:blip r:embed="rId2">
            <a:extLst>
              <a:ext uri="{28A0092B-C50C-407E-A947-70E740481C1C}">
                <a14:useLocalDpi xmlns:a14="http://schemas.microsoft.com/office/drawing/2010/main" xmlns="" val="0"/>
              </a:ext>
            </a:extLst>
          </a:blip>
          <a:srcRect t="9444" b="9444"/>
          <a:stretch>
            <a:fillRect/>
          </a:stretch>
        </p:blipFill>
        <p:spPr>
          <a:xfrm>
            <a:off x="4645025" y="1517650"/>
            <a:ext cx="4041775" cy="4806950"/>
          </a:xfrm>
        </p:spPr>
      </p:pic>
    </p:spTree>
    <p:extLst>
      <p:ext uri="{BB962C8B-B14F-4D97-AF65-F5344CB8AC3E}">
        <p14:creationId xmlns:p14="http://schemas.microsoft.com/office/powerpoint/2010/main" xmlns="" val="4132691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dissolv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edge">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p:txBody>
          <a:bodyPr>
            <a:normAutofit lnSpcReduction="10000"/>
          </a:bodyPr>
          <a:lstStyle/>
          <a:p>
            <a:r>
              <a:rPr lang="en-US" dirty="0" smtClean="0"/>
              <a:t>Not a direct cause of autism</a:t>
            </a:r>
          </a:p>
          <a:p>
            <a:r>
              <a:rPr lang="en-US" dirty="0" smtClean="0"/>
              <a:t>Much higher frequency in males than females</a:t>
            </a:r>
          </a:p>
          <a:p>
            <a:r>
              <a:rPr lang="en-US" dirty="0" smtClean="0"/>
              <a:t>Possible reasons for frequency imbalance:</a:t>
            </a:r>
          </a:p>
          <a:p>
            <a:pPr lvl="1"/>
            <a:r>
              <a:rPr lang="en-US" dirty="0" smtClean="0"/>
              <a:t>Different hormone levels in the uterus</a:t>
            </a:r>
          </a:p>
          <a:p>
            <a:pPr lvl="1"/>
            <a:r>
              <a:rPr lang="en-US" dirty="0" smtClean="0"/>
              <a:t>Young girls tend to start out with better social skills than boys; a more severe case would be necessary to put them on the autism spectrum.</a:t>
            </a:r>
          </a:p>
          <a:p>
            <a:pPr lvl="1"/>
            <a:endParaRPr lang="en-US" dirty="0" smtClean="0"/>
          </a:p>
          <a:p>
            <a:pPr lvl="1"/>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ssolv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552</TotalTime>
  <Words>576</Words>
  <Application>Microsoft Macintosh PowerPoint</Application>
  <PresentationFormat>On-screen Show (4:3)</PresentationFormat>
  <Paragraphs>57</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Technic</vt:lpstr>
      <vt:lpstr>Possible Causes of Asperger's and Autism</vt:lpstr>
      <vt:lpstr>Disclaimer</vt:lpstr>
      <vt:lpstr>Correlation Factors </vt:lpstr>
      <vt:lpstr>Genetics</vt:lpstr>
      <vt:lpstr>Pharmaceuticals</vt:lpstr>
      <vt:lpstr>Vaccine Myth</vt:lpstr>
      <vt:lpstr>Drugs</vt:lpstr>
      <vt:lpstr>Parental Age</vt:lpstr>
      <vt:lpstr>Gender</vt:lpstr>
      <vt:lpstr>Possible Causes of Asperger’s</vt:lpstr>
      <vt:lpstr>Possible Causes of Asperger’s (continued)</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Causes of Asperger's and Autism</dc:title>
  <dc:creator>Maddie Daniel</dc:creator>
  <cp:lastModifiedBy>Ashley Hutchinson</cp:lastModifiedBy>
  <cp:revision>44</cp:revision>
  <dcterms:created xsi:type="dcterms:W3CDTF">2012-09-28T14:35:48Z</dcterms:created>
  <dcterms:modified xsi:type="dcterms:W3CDTF">2012-10-04T15:18:27Z</dcterms:modified>
</cp:coreProperties>
</file>