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5"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57" r:id="rId23"/>
    <p:sldId id="258" r:id="rId24"/>
    <p:sldId id="259" r:id="rId25"/>
    <p:sldId id="260" r:id="rId26"/>
    <p:sldId id="261" r:id="rId27"/>
    <p:sldId id="262" r:id="rId28"/>
    <p:sldId id="263" r:id="rId29"/>
    <p:sldId id="264" r:id="rId30"/>
    <p:sldId id="26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90" y="-1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038C36D-5170-4A68-AAAF-901A34DC2148}" type="datetimeFigureOut">
              <a:rPr lang="en-US" smtClean="0"/>
              <a:pPr/>
              <a:t>10/3/2012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554024B-9880-4F59-BADB-56A144370C3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38C36D-5170-4A68-AAAF-901A34DC2148}" type="datetimeFigureOut">
              <a:rPr lang="en-US" smtClean="0"/>
              <a:pPr/>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4024B-9880-4F59-BADB-56A144370C3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554024B-9880-4F59-BADB-56A144370C3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38C36D-5170-4A68-AAAF-901A34DC2148}" type="datetimeFigureOut">
              <a:rPr lang="en-US" smtClean="0"/>
              <a:pPr/>
              <a:t>10/3/2012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038C36D-5170-4A68-AAAF-901A34DC2148}" type="datetimeFigureOut">
              <a:rPr lang="en-US" smtClean="0"/>
              <a:pPr/>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554024B-9880-4F59-BADB-56A144370C3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6038C36D-5170-4A68-AAAF-901A34DC2148}" type="datetimeFigureOut">
              <a:rPr lang="en-US" smtClean="0"/>
              <a:pPr/>
              <a:t>10/3/2012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554024B-9880-4F59-BADB-56A144370C3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038C36D-5170-4A68-AAAF-901A34DC2148}" type="datetimeFigureOut">
              <a:rPr lang="en-US" smtClean="0"/>
              <a:pPr/>
              <a:t>10/3/2012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54024B-9880-4F59-BADB-56A144370C3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038C36D-5170-4A68-AAAF-901A34DC2148}" type="datetimeFigureOut">
              <a:rPr lang="en-US" smtClean="0"/>
              <a:pPr/>
              <a:t>10/3/2012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554024B-9880-4F59-BADB-56A144370C3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038C36D-5170-4A68-AAAF-901A34DC2148}" type="datetimeFigureOut">
              <a:rPr lang="en-US" smtClean="0"/>
              <a:pPr/>
              <a:t>10/3/2012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554024B-9880-4F59-BADB-56A144370C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038C36D-5170-4A68-AAAF-901A34DC2148}" type="datetimeFigureOut">
              <a:rPr lang="en-US" smtClean="0"/>
              <a:pPr/>
              <a:t>10/3/2012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554024B-9880-4F59-BADB-56A144370C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554024B-9880-4F59-BADB-56A144370C3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038C36D-5170-4A68-AAAF-901A34DC2148}" type="datetimeFigureOut">
              <a:rPr lang="en-US" smtClean="0"/>
              <a:pPr/>
              <a:t>10/3/2012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554024B-9880-4F59-BADB-56A144370C3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038C36D-5170-4A68-AAAF-901A34DC2148}" type="datetimeFigureOut">
              <a:rPr lang="en-US" smtClean="0"/>
              <a:pPr/>
              <a:t>10/3/2012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038C36D-5170-4A68-AAAF-901A34DC2148}" type="datetimeFigureOut">
              <a:rPr lang="en-US" smtClean="0"/>
              <a:pPr/>
              <a:t>10/3/2012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554024B-9880-4F59-BADB-56A144370C3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581400"/>
            <a:ext cx="6629400" cy="2362200"/>
          </a:xfrm>
        </p:spPr>
        <p:txBody>
          <a:bodyPr>
            <a:normAutofit/>
          </a:bodyPr>
          <a:lstStyle/>
          <a:p>
            <a:r>
              <a:rPr lang="en-US" dirty="0" smtClean="0">
                <a:solidFill>
                  <a:schemeClr val="tx1"/>
                </a:solidFill>
              </a:rPr>
              <a:t>Brooke</a:t>
            </a:r>
          </a:p>
          <a:p>
            <a:r>
              <a:rPr lang="en-US" dirty="0" smtClean="0">
                <a:solidFill>
                  <a:schemeClr val="tx1"/>
                </a:solidFill>
              </a:rPr>
              <a:t>Cassidy </a:t>
            </a:r>
          </a:p>
          <a:p>
            <a:r>
              <a:rPr lang="en-US" dirty="0" smtClean="0">
                <a:solidFill>
                  <a:schemeClr val="tx1"/>
                </a:solidFill>
              </a:rPr>
              <a:t>Mary Kate</a:t>
            </a:r>
          </a:p>
          <a:p>
            <a:r>
              <a:rPr lang="en-US" dirty="0" smtClean="0">
                <a:solidFill>
                  <a:schemeClr val="tx1"/>
                </a:solidFill>
              </a:rPr>
              <a:t>Mary Margaret </a:t>
            </a:r>
          </a:p>
          <a:p>
            <a:r>
              <a:rPr lang="en-US" dirty="0" smtClean="0">
                <a:solidFill>
                  <a:schemeClr val="tx1"/>
                </a:solidFill>
              </a:rPr>
              <a:t>Jennah</a:t>
            </a:r>
            <a:endParaRPr lang="en-US" dirty="0">
              <a:solidFill>
                <a:schemeClr val="tx1"/>
              </a:solidFill>
            </a:endParaRPr>
          </a:p>
        </p:txBody>
      </p:sp>
      <p:sp>
        <p:nvSpPr>
          <p:cNvPr id="2" name="Title 1"/>
          <p:cNvSpPr>
            <a:spLocks noGrp="1"/>
          </p:cNvSpPr>
          <p:nvPr>
            <p:ph type="ctrTitle"/>
          </p:nvPr>
        </p:nvSpPr>
        <p:spPr>
          <a:xfrm>
            <a:off x="685800" y="457200"/>
            <a:ext cx="7772400" cy="1470025"/>
          </a:xfrm>
        </p:spPr>
        <p:txBody>
          <a:bodyPr/>
          <a:lstStyle/>
          <a:p>
            <a:r>
              <a:rPr lang="en-US" dirty="0" smtClean="0"/>
              <a:t>Famous People &amp; Autism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BirgerSellin</a:t>
            </a:r>
            <a:endParaRPr lang="en-US" dirty="0"/>
          </a:p>
        </p:txBody>
      </p:sp>
      <p:sp>
        <p:nvSpPr>
          <p:cNvPr id="3" name="Content Placeholder 2"/>
          <p:cNvSpPr>
            <a:spLocks noGrp="1"/>
          </p:cNvSpPr>
          <p:nvPr>
            <p:ph sz="quarter" idx="1"/>
          </p:nvPr>
        </p:nvSpPr>
        <p:spPr/>
        <p:txBody>
          <a:bodyPr>
            <a:normAutofit/>
          </a:bodyPr>
          <a:lstStyle/>
          <a:p>
            <a:r>
              <a:rPr lang="en-US" dirty="0"/>
              <a:t>He practiced facilitated communication, which is a form </a:t>
            </a:r>
            <a:r>
              <a:rPr lang="en-US" dirty="0" smtClean="0"/>
              <a:t>oftyped </a:t>
            </a:r>
            <a:r>
              <a:rPr lang="en-US" dirty="0"/>
              <a:t>communication for people with impaired </a:t>
            </a:r>
            <a:r>
              <a:rPr lang="en-US" dirty="0" smtClean="0"/>
              <a:t>speech</a:t>
            </a:r>
          </a:p>
          <a:p>
            <a:r>
              <a:rPr lang="en-US" dirty="0" smtClean="0"/>
              <a:t>In facilitatedcommunication </a:t>
            </a:r>
            <a:r>
              <a:rPr lang="en-US" dirty="0"/>
              <a:t>there is a helper who guides and helps the communicator</a:t>
            </a:r>
            <a:r>
              <a:rPr lang="en-US" dirty="0" smtClean="0"/>
              <a:t/>
            </a:r>
            <a:br>
              <a:rPr lang="en-US" dirty="0" smtClean="0"/>
            </a:br>
            <a:r>
              <a:rPr lang="en-US" dirty="0"/>
              <a:t>type what they are trying to </a:t>
            </a:r>
            <a:r>
              <a:rPr lang="en-US" dirty="0" smtClean="0"/>
              <a:t>say</a:t>
            </a:r>
          </a:p>
          <a:p>
            <a:r>
              <a:rPr lang="en-US" dirty="0"/>
              <a:t>Eventually most of these people are</a:t>
            </a:r>
            <a:r>
              <a:rPr lang="en-US" dirty="0" smtClean="0"/>
              <a:t/>
            </a:r>
            <a:br>
              <a:rPr lang="en-US" dirty="0" smtClean="0"/>
            </a:br>
            <a:r>
              <a:rPr lang="en-US" dirty="0"/>
              <a:t>able to learn to type on their own, without guidance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Michelle Dawson</a:t>
            </a:r>
          </a:p>
        </p:txBody>
      </p:sp>
      <p:sp>
        <p:nvSpPr>
          <p:cNvPr id="3" name="Content Placeholder 2"/>
          <p:cNvSpPr>
            <a:spLocks noGrp="1"/>
          </p:cNvSpPr>
          <p:nvPr>
            <p:ph sz="quarter" idx="1"/>
          </p:nvPr>
        </p:nvSpPr>
        <p:spPr/>
        <p:txBody>
          <a:bodyPr/>
          <a:lstStyle/>
          <a:p>
            <a:r>
              <a:rPr lang="en-US" dirty="0" smtClean="0"/>
              <a:t>Michelle Dawson was </a:t>
            </a:r>
            <a:r>
              <a:rPr lang="en-US" dirty="0"/>
              <a:t>born in 1961 and diagnosed with </a:t>
            </a:r>
            <a:r>
              <a:rPr lang="en-US" dirty="0" smtClean="0"/>
              <a:t>high-functioningautism</a:t>
            </a:r>
            <a:endParaRPr lang="en-US" dirty="0"/>
          </a:p>
        </p:txBody>
      </p:sp>
      <p:pic>
        <p:nvPicPr>
          <p:cNvPr id="4" name="Picture 3" descr="Michelle-legit crop.jpg"/>
          <p:cNvPicPr>
            <a:picLocks noChangeAspect="1"/>
          </p:cNvPicPr>
          <p:nvPr/>
        </p:nvPicPr>
        <p:blipFill>
          <a:blip r:embed="rId2" cstate="print"/>
          <a:stretch>
            <a:fillRect/>
          </a:stretch>
        </p:blipFill>
        <p:spPr>
          <a:xfrm>
            <a:off x="1371600" y="2590800"/>
            <a:ext cx="6036564" cy="4004354"/>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Michelle Dawson</a:t>
            </a:r>
            <a:endParaRPr lang="en-US" dirty="0"/>
          </a:p>
        </p:txBody>
      </p:sp>
      <p:sp>
        <p:nvSpPr>
          <p:cNvPr id="3" name="Content Placeholder 2"/>
          <p:cNvSpPr>
            <a:spLocks noGrp="1"/>
          </p:cNvSpPr>
          <p:nvPr>
            <p:ph sz="quarter" idx="1"/>
          </p:nvPr>
        </p:nvSpPr>
        <p:spPr/>
        <p:txBody>
          <a:bodyPr>
            <a:normAutofit/>
          </a:bodyPr>
          <a:lstStyle/>
          <a:p>
            <a:r>
              <a:rPr lang="en-US" dirty="0"/>
              <a:t>She later became an autism rights-activist and challenged </a:t>
            </a:r>
            <a:r>
              <a:rPr lang="en-US" dirty="0" smtClean="0"/>
              <a:t>manyof </a:t>
            </a:r>
            <a:r>
              <a:rPr lang="en-US" dirty="0"/>
              <a:t>the views held towards people with </a:t>
            </a:r>
            <a:r>
              <a:rPr lang="en-US" dirty="0" smtClean="0"/>
              <a:t>autism</a:t>
            </a:r>
          </a:p>
          <a:p>
            <a:r>
              <a:rPr lang="en-US" dirty="0"/>
              <a:t>She believes that </a:t>
            </a:r>
            <a:r>
              <a:rPr lang="en-US" dirty="0" smtClean="0"/>
              <a:t>ratherthan </a:t>
            </a:r>
            <a:r>
              <a:rPr lang="en-US" dirty="0"/>
              <a:t>focusing on the limitations of autism, researchers and </a:t>
            </a:r>
            <a:r>
              <a:rPr lang="en-US" dirty="0" smtClean="0"/>
              <a:t>therapistsshould </a:t>
            </a:r>
            <a:r>
              <a:rPr lang="en-US" dirty="0"/>
              <a:t>focus on the things they are able to do exceptionally </a:t>
            </a:r>
            <a:r>
              <a:rPr lang="en-US" dirty="0" smtClean="0"/>
              <a:t>well. </a:t>
            </a:r>
            <a:r>
              <a:rPr lang="en-US" dirty="0"/>
              <a:t>From there more progress will be able to be made in helping them</a:t>
            </a:r>
            <a:r>
              <a:rPr lang="en-US" dirty="0" smtClean="0"/>
              <a:t/>
            </a:r>
            <a:br>
              <a:rPr lang="en-US" dirty="0" smtClean="0"/>
            </a:br>
            <a:r>
              <a:rPr lang="en-US" dirty="0"/>
              <a:t>succeed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Michelle Dawson</a:t>
            </a:r>
            <a:endParaRPr lang="en-US" dirty="0"/>
          </a:p>
        </p:txBody>
      </p:sp>
      <p:sp>
        <p:nvSpPr>
          <p:cNvPr id="3" name="Content Placeholder 2"/>
          <p:cNvSpPr>
            <a:spLocks noGrp="1"/>
          </p:cNvSpPr>
          <p:nvPr>
            <p:ph sz="quarter" idx="1"/>
          </p:nvPr>
        </p:nvSpPr>
        <p:spPr/>
        <p:txBody>
          <a:bodyPr/>
          <a:lstStyle/>
          <a:p>
            <a:r>
              <a:rPr lang="en-US" dirty="0"/>
              <a:t>Her work has generated </a:t>
            </a:r>
            <a:r>
              <a:rPr lang="en-US" dirty="0" smtClean="0"/>
              <a:t>a lot of controversy</a:t>
            </a:r>
          </a:p>
          <a:p>
            <a:r>
              <a:rPr lang="en-US" dirty="0"/>
              <a:t>S</a:t>
            </a:r>
            <a:r>
              <a:rPr lang="en-US" dirty="0" smtClean="0"/>
              <a:t>he </a:t>
            </a:r>
            <a:r>
              <a:rPr lang="en-US" dirty="0"/>
              <a:t>has been able to</a:t>
            </a:r>
            <a:r>
              <a:rPr lang="en-US" dirty="0" smtClean="0"/>
              <a:t/>
            </a:r>
            <a:br>
              <a:rPr lang="en-US" dirty="0" smtClean="0"/>
            </a:br>
            <a:r>
              <a:rPr lang="en-US" dirty="0"/>
              <a:t>work with doctors to produce various research papers on the topic</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Karen and Paul McCarron</a:t>
            </a:r>
          </a:p>
        </p:txBody>
      </p:sp>
      <p:sp>
        <p:nvSpPr>
          <p:cNvPr id="3" name="Content Placeholder 2"/>
          <p:cNvSpPr>
            <a:spLocks noGrp="1"/>
          </p:cNvSpPr>
          <p:nvPr>
            <p:ph sz="quarter" idx="1"/>
          </p:nvPr>
        </p:nvSpPr>
        <p:spPr>
          <a:xfrm>
            <a:off x="457200" y="1600200"/>
            <a:ext cx="4114800" cy="4648200"/>
          </a:xfrm>
        </p:spPr>
        <p:txBody>
          <a:bodyPr/>
          <a:lstStyle/>
          <a:p>
            <a:r>
              <a:rPr lang="en-US" dirty="0" smtClean="0"/>
              <a:t>The McCarron’s </a:t>
            </a:r>
            <a:r>
              <a:rPr lang="en-US" dirty="0"/>
              <a:t>daughter Katie, was diagnosed with </a:t>
            </a:r>
            <a:r>
              <a:rPr lang="en-US" dirty="0" smtClean="0"/>
              <a:t>autism </a:t>
            </a:r>
            <a:r>
              <a:rPr lang="en-US" dirty="0"/>
              <a:t>in </a:t>
            </a:r>
            <a:r>
              <a:rPr lang="en-US" dirty="0" smtClean="0"/>
              <a:t>2004</a:t>
            </a:r>
          </a:p>
          <a:p>
            <a:endParaRPr lang="en-US" dirty="0"/>
          </a:p>
        </p:txBody>
      </p:sp>
      <p:pic>
        <p:nvPicPr>
          <p:cNvPr id="4" name="Picture 3" descr="images.jpg"/>
          <p:cNvPicPr>
            <a:picLocks noChangeAspect="1"/>
          </p:cNvPicPr>
          <p:nvPr/>
        </p:nvPicPr>
        <p:blipFill>
          <a:blip r:embed="rId2" cstate="print"/>
          <a:stretch>
            <a:fillRect/>
          </a:stretch>
        </p:blipFill>
        <p:spPr>
          <a:xfrm>
            <a:off x="4572000" y="1371600"/>
            <a:ext cx="3886200" cy="5188277"/>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Katie McCarron</a:t>
            </a:r>
            <a:endParaRPr lang="en-US" dirty="0"/>
          </a:p>
        </p:txBody>
      </p:sp>
      <p:sp>
        <p:nvSpPr>
          <p:cNvPr id="3" name="Content Placeholder 2"/>
          <p:cNvSpPr>
            <a:spLocks noGrp="1"/>
          </p:cNvSpPr>
          <p:nvPr>
            <p:ph sz="quarter" idx="1"/>
          </p:nvPr>
        </p:nvSpPr>
        <p:spPr/>
        <p:txBody>
          <a:bodyPr/>
          <a:lstStyle/>
          <a:p>
            <a:r>
              <a:rPr lang="en-US" dirty="0"/>
              <a:t>In </a:t>
            </a:r>
            <a:r>
              <a:rPr lang="en-US" dirty="0" smtClean="0"/>
              <a:t>September </a:t>
            </a:r>
            <a:r>
              <a:rPr lang="en-US" dirty="0"/>
              <a:t>of the same year Paul and Katie decided to move from their hometown in Illinois to Cary, North Carolina so that Katie could attend a special school for autistic kids called Mariposa </a:t>
            </a:r>
            <a:r>
              <a:rPr lang="en-US" dirty="0" smtClean="0"/>
              <a:t>School</a:t>
            </a:r>
          </a:p>
          <a:p>
            <a:r>
              <a:rPr lang="en-US" dirty="0"/>
              <a:t>About a year or two after living in North Carolina, Paul and Katie returned to Illinois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Katie McCarron</a:t>
            </a:r>
            <a:endParaRPr lang="en-US" dirty="0"/>
          </a:p>
        </p:txBody>
      </p:sp>
      <p:sp>
        <p:nvSpPr>
          <p:cNvPr id="3" name="Content Placeholder 2"/>
          <p:cNvSpPr>
            <a:spLocks noGrp="1"/>
          </p:cNvSpPr>
          <p:nvPr>
            <p:ph sz="quarter" idx="1"/>
          </p:nvPr>
        </p:nvSpPr>
        <p:spPr/>
        <p:txBody>
          <a:bodyPr/>
          <a:lstStyle/>
          <a:p>
            <a:r>
              <a:rPr lang="en-US" dirty="0"/>
              <a:t>Katie’s father had to </a:t>
            </a:r>
            <a:r>
              <a:rPr lang="en-US" dirty="0" smtClean="0"/>
              <a:t>commute </a:t>
            </a:r>
            <a:r>
              <a:rPr lang="en-US" dirty="0"/>
              <a:t>back to Cary to complete his last three weeks of work, and during that time Karen was reported to having suffocating Katie to death and then overdosing on non-prescription medication.</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Stephen Wiltshire</a:t>
            </a:r>
          </a:p>
        </p:txBody>
      </p:sp>
      <p:sp>
        <p:nvSpPr>
          <p:cNvPr id="3" name="Content Placeholder 2"/>
          <p:cNvSpPr>
            <a:spLocks noGrp="1"/>
          </p:cNvSpPr>
          <p:nvPr>
            <p:ph sz="quarter" idx="1"/>
          </p:nvPr>
        </p:nvSpPr>
        <p:spPr/>
        <p:txBody>
          <a:bodyPr/>
          <a:lstStyle/>
          <a:p>
            <a:r>
              <a:rPr lang="en-US" dirty="0" smtClean="0"/>
              <a:t>Stephen Wiltshire was </a:t>
            </a:r>
            <a:r>
              <a:rPr lang="en-US" dirty="0"/>
              <a:t>born on 24th April, 1974 in London</a:t>
            </a:r>
          </a:p>
        </p:txBody>
      </p:sp>
      <p:pic>
        <p:nvPicPr>
          <p:cNvPr id="4" name="Picture 3" descr="150px-Stephen_Wiltshire_holding_MBE.jpg"/>
          <p:cNvPicPr>
            <a:picLocks noChangeAspect="1"/>
          </p:cNvPicPr>
          <p:nvPr/>
        </p:nvPicPr>
        <p:blipFill>
          <a:blip r:embed="rId2" cstate="print"/>
          <a:stretch>
            <a:fillRect/>
          </a:stretch>
        </p:blipFill>
        <p:spPr>
          <a:xfrm>
            <a:off x="2743200" y="2209800"/>
            <a:ext cx="3314700" cy="44196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Stephen Wiltshire</a:t>
            </a:r>
          </a:p>
        </p:txBody>
      </p:sp>
      <p:sp>
        <p:nvSpPr>
          <p:cNvPr id="3" name="Content Placeholder 2"/>
          <p:cNvSpPr>
            <a:spLocks noGrp="1"/>
          </p:cNvSpPr>
          <p:nvPr>
            <p:ph sz="quarter" idx="1"/>
          </p:nvPr>
        </p:nvSpPr>
        <p:spPr/>
        <p:txBody>
          <a:bodyPr/>
          <a:lstStyle/>
          <a:p>
            <a:r>
              <a:rPr lang="en-US" dirty="0" smtClean="0"/>
              <a:t>Wiltshire was diagnosed with autism at a young age</a:t>
            </a:r>
          </a:p>
          <a:p>
            <a:r>
              <a:rPr lang="en-US" dirty="0" smtClean="0"/>
              <a:t>It was first noticed when he was unable to talk at age 3</a:t>
            </a:r>
          </a:p>
          <a:p>
            <a:r>
              <a:rPr lang="en-US" dirty="0" smtClean="0"/>
              <a:t>When he was five, he was sent to </a:t>
            </a:r>
            <a:r>
              <a:rPr lang="en-US" dirty="0" err="1" smtClean="0"/>
              <a:t>Queensmill</a:t>
            </a:r>
            <a:r>
              <a:rPr lang="en-US" dirty="0" smtClean="0"/>
              <a:t> School in London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Stephen Wiltshire</a:t>
            </a:r>
          </a:p>
        </p:txBody>
      </p:sp>
      <p:sp>
        <p:nvSpPr>
          <p:cNvPr id="3" name="Content Placeholder 2"/>
          <p:cNvSpPr>
            <a:spLocks noGrp="1"/>
          </p:cNvSpPr>
          <p:nvPr>
            <p:ph sz="quarter" idx="1"/>
          </p:nvPr>
        </p:nvSpPr>
        <p:spPr/>
        <p:txBody>
          <a:bodyPr/>
          <a:lstStyle/>
          <a:p>
            <a:r>
              <a:rPr lang="en-US" dirty="0" smtClean="0"/>
              <a:t>There it was discovered that his only interest was drawing</a:t>
            </a:r>
          </a:p>
          <a:p>
            <a:r>
              <a:rPr lang="en-US" dirty="0" smtClean="0"/>
              <a:t>He was mainly interested in drawing cars and animals</a:t>
            </a:r>
          </a:p>
          <a:p>
            <a:r>
              <a:rPr lang="en-US" dirty="0" smtClean="0"/>
              <a:t>He began drawing detailed pictures of made up city buildings similar to the London buildings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Works Cited</a:t>
            </a:r>
            <a:br>
              <a:rPr lang="en-US" dirty="0" smtClean="0"/>
            </a:br>
            <a:endParaRPr lang="en-US" dirty="0"/>
          </a:p>
        </p:txBody>
      </p:sp>
      <p:sp>
        <p:nvSpPr>
          <p:cNvPr id="3" name="Content Placeholder 2"/>
          <p:cNvSpPr>
            <a:spLocks noGrp="1"/>
          </p:cNvSpPr>
          <p:nvPr>
            <p:ph sz="quarter" idx="1"/>
          </p:nvPr>
        </p:nvSpPr>
        <p:spPr/>
        <p:txBody>
          <a:bodyPr>
            <a:normAutofit/>
          </a:bodyPr>
          <a:lstStyle/>
          <a:p>
            <a:pPr>
              <a:buNone/>
            </a:pPr>
            <a:r>
              <a:rPr lang="en-US" sz="1600" dirty="0" smtClean="0">
                <a:latin typeface="Times New Roman"/>
                <a:cs typeface="Times New Roman"/>
              </a:rPr>
              <a:t> </a:t>
            </a:r>
          </a:p>
          <a:p>
            <a:pPr>
              <a:buNone/>
            </a:pPr>
            <a:r>
              <a:rPr lang="en-US" sz="1600" dirty="0" err="1" smtClean="0">
                <a:latin typeface="Times New Roman"/>
                <a:cs typeface="Times New Roman"/>
              </a:rPr>
              <a:t>Candido</a:t>
            </a:r>
            <a:r>
              <a:rPr lang="en-US" sz="1600" dirty="0" smtClean="0">
                <a:latin typeface="Times New Roman"/>
                <a:cs typeface="Times New Roman"/>
              </a:rPr>
              <a:t>, Angeline. "How James Durbin Overcame </a:t>
            </a:r>
            <a:r>
              <a:rPr lang="en-US" sz="1600" dirty="0" err="1" smtClean="0">
                <a:latin typeface="Times New Roman"/>
                <a:cs typeface="Times New Roman"/>
              </a:rPr>
              <a:t>Tourette's</a:t>
            </a:r>
            <a:r>
              <a:rPr lang="en-US" sz="1600" dirty="0" smtClean="0">
                <a:latin typeface="Times New Roman"/>
                <a:cs typeface="Times New Roman"/>
              </a:rPr>
              <a:t> and </a:t>
            </a:r>
          </a:p>
          <a:p>
            <a:pPr>
              <a:buNone/>
            </a:pPr>
            <a:r>
              <a:rPr lang="en-US" sz="1600" dirty="0" err="1" smtClean="0">
                <a:latin typeface="Times New Roman"/>
                <a:cs typeface="Times New Roman"/>
              </a:rPr>
              <a:t>Asperger's</a:t>
            </a:r>
            <a:r>
              <a:rPr lang="en-US" sz="1600" dirty="0" smtClean="0">
                <a:latin typeface="Times New Roman"/>
                <a:cs typeface="Times New Roman"/>
              </a:rPr>
              <a:t>to Steal the Show on American Idol." </a:t>
            </a:r>
            <a:r>
              <a:rPr lang="en-US" sz="1600" i="1" dirty="0" err="1" smtClean="0">
                <a:latin typeface="Times New Roman"/>
                <a:cs typeface="Times New Roman"/>
              </a:rPr>
              <a:t>Wer</a:t>
            </a:r>
            <a:r>
              <a:rPr lang="en-US" sz="1600" i="1" dirty="0" smtClean="0">
                <a:latin typeface="Times New Roman"/>
                <a:cs typeface="Times New Roman"/>
              </a:rPr>
              <a:t> Paint</a:t>
            </a:r>
            <a:r>
              <a:rPr lang="en-US" sz="1600" dirty="0" smtClean="0">
                <a:latin typeface="Times New Roman"/>
                <a:cs typeface="Times New Roman"/>
              </a:rPr>
              <a:t>. </a:t>
            </a:r>
            <a:r>
              <a:rPr lang="en-US" sz="1600" dirty="0" err="1" smtClean="0">
                <a:latin typeface="Times New Roman"/>
                <a:cs typeface="Times New Roman"/>
              </a:rPr>
              <a:t>n</a:t>
            </a:r>
            <a:r>
              <a:rPr lang="en-US" sz="1600" dirty="0" smtClean="0">
                <a:latin typeface="Times New Roman"/>
                <a:cs typeface="Times New Roman"/>
              </a:rPr>
              <a:t>. page. Web. 2 Oct. 2012.</a:t>
            </a:r>
          </a:p>
          <a:p>
            <a:pPr>
              <a:buNone/>
            </a:pPr>
            <a:r>
              <a:rPr lang="en-US" sz="1600" dirty="0" smtClean="0">
                <a:latin typeface="Times New Roman"/>
                <a:cs typeface="Times New Roman"/>
              </a:rPr>
              <a:t> </a:t>
            </a:r>
          </a:p>
          <a:p>
            <a:pPr>
              <a:buNone/>
            </a:pPr>
            <a:r>
              <a:rPr lang="en-US" sz="1600" dirty="0" err="1" smtClean="0">
                <a:latin typeface="Times New Roman"/>
                <a:cs typeface="Times New Roman"/>
              </a:rPr>
              <a:t>Cirelli</a:t>
            </a:r>
            <a:r>
              <a:rPr lang="en-US" sz="1600" dirty="0" smtClean="0">
                <a:latin typeface="Times New Roman"/>
                <a:cs typeface="Times New Roman"/>
              </a:rPr>
              <a:t>, Cheryl. "Famous People Suspected to Have Autism." </a:t>
            </a:r>
            <a:r>
              <a:rPr lang="en-US" sz="1600" i="1" dirty="0" smtClean="0">
                <a:latin typeface="Times New Roman"/>
                <a:cs typeface="Times New Roman"/>
              </a:rPr>
              <a:t>Love </a:t>
            </a:r>
            <a:endParaRPr lang="en-US" sz="1600" dirty="0" smtClean="0">
              <a:latin typeface="Times New Roman"/>
              <a:cs typeface="Times New Roman"/>
            </a:endParaRPr>
          </a:p>
          <a:p>
            <a:pPr>
              <a:buNone/>
            </a:pPr>
            <a:r>
              <a:rPr lang="en-US" sz="1600" i="1" dirty="0" smtClean="0">
                <a:latin typeface="Times New Roman"/>
                <a:cs typeface="Times New Roman"/>
              </a:rPr>
              <a:t>	to Know Autism</a:t>
            </a:r>
            <a:r>
              <a:rPr lang="en-US" sz="1600" dirty="0" smtClean="0">
                <a:latin typeface="Times New Roman"/>
                <a:cs typeface="Times New Roman"/>
              </a:rPr>
              <a:t>. </a:t>
            </a:r>
            <a:r>
              <a:rPr lang="en-US" sz="1600" dirty="0" err="1" smtClean="0">
                <a:latin typeface="Times New Roman"/>
                <a:cs typeface="Times New Roman"/>
              </a:rPr>
              <a:t>N.p</a:t>
            </a:r>
            <a:r>
              <a:rPr lang="en-US" sz="1600" dirty="0" smtClean="0">
                <a:latin typeface="Times New Roman"/>
                <a:cs typeface="Times New Roman"/>
              </a:rPr>
              <a:t>., 2012. Web. 2 Oct 2012.</a:t>
            </a:r>
          </a:p>
          <a:p>
            <a:pPr>
              <a:buNone/>
            </a:pPr>
            <a:r>
              <a:rPr lang="en-US" sz="1600" dirty="0" smtClean="0">
                <a:latin typeface="Times New Roman"/>
                <a:cs typeface="Times New Roman"/>
              </a:rPr>
              <a:t> </a:t>
            </a:r>
          </a:p>
          <a:p>
            <a:pPr>
              <a:buNone/>
            </a:pPr>
            <a:r>
              <a:rPr lang="en-US" sz="1600" dirty="0" smtClean="0">
                <a:latin typeface="Times New Roman"/>
                <a:cs typeface="Times New Roman"/>
              </a:rPr>
              <a:t>"Famous People With Autism." </a:t>
            </a:r>
            <a:r>
              <a:rPr lang="en-US" sz="1600" i="1" dirty="0" smtClean="0">
                <a:latin typeface="Times New Roman"/>
                <a:cs typeface="Times New Roman"/>
              </a:rPr>
              <a:t>Autism Epicenter</a:t>
            </a:r>
            <a:r>
              <a:rPr lang="en-US" sz="1600" dirty="0" smtClean="0">
                <a:latin typeface="Times New Roman"/>
                <a:cs typeface="Times New Roman"/>
              </a:rPr>
              <a:t>. </a:t>
            </a:r>
            <a:r>
              <a:rPr lang="en-US" sz="1600" dirty="0" err="1" smtClean="0">
                <a:latin typeface="Times New Roman"/>
                <a:cs typeface="Times New Roman"/>
              </a:rPr>
              <a:t>N.p</a:t>
            </a:r>
            <a:r>
              <a:rPr lang="en-US" sz="1600" dirty="0" smtClean="0">
                <a:latin typeface="Times New Roman"/>
                <a:cs typeface="Times New Roman"/>
              </a:rPr>
              <a:t>., August </a:t>
            </a:r>
          </a:p>
          <a:p>
            <a:pPr>
              <a:buNone/>
            </a:pPr>
            <a:r>
              <a:rPr lang="en-US" sz="1600" dirty="0" smtClean="0">
                <a:latin typeface="Times New Roman"/>
                <a:cs typeface="Times New Roman"/>
              </a:rPr>
              <a:t>	2012. Web. 2 Oct 2012.</a:t>
            </a:r>
          </a:p>
          <a:p>
            <a:pPr>
              <a:buNone/>
            </a:pPr>
            <a:r>
              <a:rPr lang="en-US" sz="1600" dirty="0" smtClean="0">
                <a:latin typeface="Times New Roman"/>
                <a:cs typeface="Times New Roman"/>
              </a:rPr>
              <a:t> </a:t>
            </a:r>
          </a:p>
          <a:p>
            <a:pPr>
              <a:buNone/>
            </a:pPr>
            <a:r>
              <a:rPr lang="en-US" sz="1600" dirty="0" smtClean="0">
                <a:latin typeface="Times New Roman"/>
                <a:cs typeface="Times New Roman"/>
              </a:rPr>
              <a:t>"Stephen Wiltshire MBE - Biography." </a:t>
            </a:r>
            <a:r>
              <a:rPr lang="en-US" sz="1600" i="1" dirty="0" smtClean="0">
                <a:latin typeface="Times New Roman"/>
                <a:cs typeface="Times New Roman"/>
              </a:rPr>
              <a:t>Stephen Wiltshire</a:t>
            </a:r>
            <a:r>
              <a:rPr lang="en-US" sz="1600" dirty="0" smtClean="0">
                <a:latin typeface="Times New Roman"/>
                <a:cs typeface="Times New Roman"/>
              </a:rPr>
              <a:t>. </a:t>
            </a:r>
            <a:r>
              <a:rPr lang="en-US" sz="1600" dirty="0" err="1" smtClean="0">
                <a:latin typeface="Times New Roman"/>
                <a:cs typeface="Times New Roman"/>
              </a:rPr>
              <a:t>N.p</a:t>
            </a:r>
            <a:r>
              <a:rPr lang="en-US" sz="1600" dirty="0" smtClean="0">
                <a:latin typeface="Times New Roman"/>
                <a:cs typeface="Times New Roman"/>
              </a:rPr>
              <a:t>., </a:t>
            </a:r>
          </a:p>
          <a:p>
            <a:pPr>
              <a:buNone/>
            </a:pPr>
            <a:r>
              <a:rPr lang="en-US" sz="1600" dirty="0" smtClean="0">
                <a:latin typeface="Times New Roman"/>
                <a:cs typeface="Times New Roman"/>
              </a:rPr>
              <a:t>	January 2012. Web. 2 Oct 2012.</a:t>
            </a:r>
          </a:p>
          <a:p>
            <a:pPr>
              <a:buNone/>
            </a:pPr>
            <a:r>
              <a:rPr lang="en-US" sz="1600" dirty="0" smtClean="0">
                <a:latin typeface="Times New Roman"/>
                <a:cs typeface="Times New Roman"/>
              </a:rPr>
              <a:t> </a:t>
            </a:r>
          </a:p>
          <a:p>
            <a:endParaRPr lang="en-US" sz="1600" dirty="0">
              <a:latin typeface="Times New Roman"/>
              <a:cs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Stephen Wiltshire</a:t>
            </a:r>
            <a:endParaRPr lang="en-US" dirty="0"/>
          </a:p>
        </p:txBody>
      </p:sp>
      <p:sp>
        <p:nvSpPr>
          <p:cNvPr id="3" name="Content Placeholder 2"/>
          <p:cNvSpPr>
            <a:spLocks noGrp="1"/>
          </p:cNvSpPr>
          <p:nvPr>
            <p:ph sz="quarter" idx="1"/>
          </p:nvPr>
        </p:nvSpPr>
        <p:spPr/>
        <p:txBody>
          <a:bodyPr/>
          <a:lstStyle/>
          <a:p>
            <a:r>
              <a:rPr lang="en-US" dirty="0" smtClean="0"/>
              <a:t>A teacher realized his interest in drawing and decided to use that as an advantage to encourage speech</a:t>
            </a:r>
          </a:p>
          <a:p>
            <a:r>
              <a:rPr lang="en-US" dirty="0" smtClean="0"/>
              <a:t>The teacher took away his art supplies and forced a response from  Stephen</a:t>
            </a:r>
          </a:p>
          <a:p>
            <a:r>
              <a:rPr lang="en-US" dirty="0" smtClean="0"/>
              <a:t>His first word was “paper” and was able to fully speak by age 9</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2286000"/>
          </a:xfrm>
        </p:spPr>
        <p:txBody>
          <a:bodyPr>
            <a:noAutofit/>
          </a:bodyPr>
          <a:lstStyle/>
          <a:p>
            <a:r>
              <a:rPr lang="en-US" sz="6000" dirty="0" smtClean="0">
                <a:solidFill>
                  <a:srgbClr val="0070C0"/>
                </a:solidFill>
              </a:rPr>
              <a:t>Famous People Suspected of Having Autism</a:t>
            </a:r>
            <a:endParaRPr lang="en-US" sz="6000" dirty="0">
              <a:solidFill>
                <a:srgbClr val="0070C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Woody Allen</a:t>
            </a:r>
            <a:endParaRPr lang="en-US" dirty="0"/>
          </a:p>
        </p:txBody>
      </p:sp>
      <p:sp>
        <p:nvSpPr>
          <p:cNvPr id="3" name="Content Placeholder 2"/>
          <p:cNvSpPr>
            <a:spLocks noGrp="1"/>
          </p:cNvSpPr>
          <p:nvPr>
            <p:ph sz="quarter" idx="1"/>
          </p:nvPr>
        </p:nvSpPr>
        <p:spPr>
          <a:xfrm>
            <a:off x="457200" y="1600200"/>
            <a:ext cx="4800600" cy="4648200"/>
          </a:xfrm>
        </p:spPr>
        <p:txBody>
          <a:bodyPr/>
          <a:lstStyle/>
          <a:p>
            <a:r>
              <a:rPr lang="en-US" dirty="0" smtClean="0"/>
              <a:t>Born December </a:t>
            </a:r>
            <a:r>
              <a:rPr lang="en-US" dirty="0"/>
              <a:t>1, </a:t>
            </a:r>
            <a:r>
              <a:rPr lang="en-US" dirty="0" smtClean="0"/>
              <a:t>1935</a:t>
            </a:r>
          </a:p>
          <a:p>
            <a:r>
              <a:rPr lang="en-US" dirty="0" smtClean="0"/>
              <a:t>He is </a:t>
            </a:r>
            <a:r>
              <a:rPr lang="en-US" dirty="0"/>
              <a:t>a three-time Academy Award-winning American film director, writer, actor, jazz musician, comedian and playwright. </a:t>
            </a:r>
          </a:p>
        </p:txBody>
      </p:sp>
      <p:pic>
        <p:nvPicPr>
          <p:cNvPr id="4" name="Picture 3" descr="woody.jpeg"/>
          <p:cNvPicPr>
            <a:picLocks noChangeAspect="1"/>
          </p:cNvPicPr>
          <p:nvPr/>
        </p:nvPicPr>
        <p:blipFill>
          <a:blip r:embed="rId2" cstate="print"/>
          <a:stretch>
            <a:fillRect/>
          </a:stretch>
        </p:blipFill>
        <p:spPr>
          <a:xfrm>
            <a:off x="5181600" y="1371600"/>
            <a:ext cx="3557573" cy="478790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William Henry Gates III</a:t>
            </a:r>
            <a:endParaRPr lang="en-US" dirty="0"/>
          </a:p>
        </p:txBody>
      </p:sp>
      <p:sp>
        <p:nvSpPr>
          <p:cNvPr id="3" name="Content Placeholder 2"/>
          <p:cNvSpPr>
            <a:spLocks noGrp="1"/>
          </p:cNvSpPr>
          <p:nvPr>
            <p:ph sz="quarter" idx="1"/>
          </p:nvPr>
        </p:nvSpPr>
        <p:spPr/>
        <p:txBody>
          <a:bodyPr/>
          <a:lstStyle/>
          <a:p>
            <a:r>
              <a:rPr lang="en-US" dirty="0" smtClean="0"/>
              <a:t>Born October 28, 1955</a:t>
            </a:r>
          </a:p>
          <a:p>
            <a:r>
              <a:rPr lang="en-US" dirty="0" smtClean="0"/>
              <a:t>Chairman of Microsoft</a:t>
            </a:r>
          </a:p>
          <a:p>
            <a:pPr>
              <a:buNone/>
            </a:pPr>
            <a:endParaRPr lang="en-US" dirty="0"/>
          </a:p>
        </p:txBody>
      </p:sp>
      <p:pic>
        <p:nvPicPr>
          <p:cNvPr id="4" name="Picture 3" descr="gates.jpg"/>
          <p:cNvPicPr>
            <a:picLocks noChangeAspect="1"/>
          </p:cNvPicPr>
          <p:nvPr/>
        </p:nvPicPr>
        <p:blipFill>
          <a:blip r:embed="rId2" cstate="print"/>
          <a:stretch>
            <a:fillRect/>
          </a:stretch>
        </p:blipFill>
        <p:spPr>
          <a:xfrm>
            <a:off x="2590800" y="2743200"/>
            <a:ext cx="3313739" cy="350520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Sir Alfred Joseph Hitchcock</a:t>
            </a:r>
            <a:endParaRPr lang="en-US" dirty="0"/>
          </a:p>
        </p:txBody>
      </p:sp>
      <p:sp>
        <p:nvSpPr>
          <p:cNvPr id="3" name="Content Placeholder 2"/>
          <p:cNvSpPr>
            <a:spLocks noGrp="1"/>
          </p:cNvSpPr>
          <p:nvPr>
            <p:ph sz="quarter" idx="1"/>
          </p:nvPr>
        </p:nvSpPr>
        <p:spPr>
          <a:xfrm>
            <a:off x="457200" y="1600200"/>
            <a:ext cx="4800600" cy="4876800"/>
          </a:xfrm>
        </p:spPr>
        <p:txBody>
          <a:bodyPr/>
          <a:lstStyle/>
          <a:p>
            <a:r>
              <a:rPr lang="en-US" dirty="0" smtClean="0"/>
              <a:t>Born August </a:t>
            </a:r>
            <a:r>
              <a:rPr lang="en-US" dirty="0"/>
              <a:t>13, </a:t>
            </a:r>
            <a:r>
              <a:rPr lang="en-US" dirty="0" smtClean="0"/>
              <a:t>1899</a:t>
            </a:r>
          </a:p>
          <a:p>
            <a:r>
              <a:rPr lang="en-US" dirty="0" smtClean="0"/>
              <a:t>Died April 29, 1980</a:t>
            </a:r>
          </a:p>
          <a:p>
            <a:r>
              <a:rPr lang="en-US" dirty="0" smtClean="0"/>
              <a:t>Directed more than 50 feature films</a:t>
            </a:r>
            <a:endParaRPr lang="en-US" dirty="0"/>
          </a:p>
        </p:txBody>
      </p:sp>
      <p:pic>
        <p:nvPicPr>
          <p:cNvPr id="4" name="Picture 3" descr="hitchcock.jpg"/>
          <p:cNvPicPr>
            <a:picLocks noChangeAspect="1"/>
          </p:cNvPicPr>
          <p:nvPr/>
        </p:nvPicPr>
        <p:blipFill>
          <a:blip r:embed="rId2" cstate="print"/>
          <a:stretch>
            <a:fillRect/>
          </a:stretch>
        </p:blipFill>
        <p:spPr>
          <a:xfrm>
            <a:off x="4800600" y="1828800"/>
            <a:ext cx="3352800" cy="432816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Sir Isaac Newton</a:t>
            </a:r>
            <a:endParaRPr lang="en-US" dirty="0"/>
          </a:p>
        </p:txBody>
      </p:sp>
      <p:sp>
        <p:nvSpPr>
          <p:cNvPr id="3" name="Content Placeholder 2"/>
          <p:cNvSpPr>
            <a:spLocks noGrp="1"/>
          </p:cNvSpPr>
          <p:nvPr>
            <p:ph sz="quarter" idx="1"/>
          </p:nvPr>
        </p:nvSpPr>
        <p:spPr>
          <a:xfrm>
            <a:off x="457200" y="1600200"/>
            <a:ext cx="4724400" cy="4800600"/>
          </a:xfrm>
        </p:spPr>
        <p:txBody>
          <a:bodyPr/>
          <a:lstStyle/>
          <a:p>
            <a:r>
              <a:rPr lang="en-US" dirty="0" smtClean="0"/>
              <a:t>Born January 4, 1643</a:t>
            </a:r>
          </a:p>
          <a:p>
            <a:r>
              <a:rPr lang="en-US" dirty="0" smtClean="0"/>
              <a:t>Died March 31 , 1727</a:t>
            </a:r>
          </a:p>
          <a:p>
            <a:r>
              <a:rPr lang="en-US" dirty="0" smtClean="0"/>
              <a:t>Was </a:t>
            </a:r>
            <a:r>
              <a:rPr lang="en-US" dirty="0"/>
              <a:t>an English physicist, mathematician, astronomer, theologian, natural philosopher, and alchemist </a:t>
            </a:r>
          </a:p>
        </p:txBody>
      </p:sp>
      <p:pic>
        <p:nvPicPr>
          <p:cNvPr id="4" name="Picture 3" descr="newton.jpg"/>
          <p:cNvPicPr>
            <a:picLocks noChangeAspect="1"/>
          </p:cNvPicPr>
          <p:nvPr/>
        </p:nvPicPr>
        <p:blipFill>
          <a:blip r:embed="rId2" cstate="print"/>
          <a:stretch>
            <a:fillRect/>
          </a:stretch>
        </p:blipFill>
        <p:spPr>
          <a:xfrm>
            <a:off x="5486400" y="1524000"/>
            <a:ext cx="3175000" cy="435610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Jane Austen</a:t>
            </a:r>
            <a:endParaRPr lang="en-US" dirty="0"/>
          </a:p>
        </p:txBody>
      </p:sp>
      <p:sp>
        <p:nvSpPr>
          <p:cNvPr id="3" name="Content Placeholder 2"/>
          <p:cNvSpPr>
            <a:spLocks noGrp="1"/>
          </p:cNvSpPr>
          <p:nvPr>
            <p:ph sz="quarter" idx="1"/>
          </p:nvPr>
        </p:nvSpPr>
        <p:spPr/>
        <p:txBody>
          <a:bodyPr/>
          <a:lstStyle/>
          <a:p>
            <a:r>
              <a:rPr lang="en-US" dirty="0" smtClean="0"/>
              <a:t>Born December 16, 1775</a:t>
            </a:r>
          </a:p>
          <a:p>
            <a:r>
              <a:rPr lang="en-US" dirty="0" smtClean="0"/>
              <a:t>Died </a:t>
            </a:r>
            <a:r>
              <a:rPr lang="en-US" dirty="0"/>
              <a:t>July </a:t>
            </a:r>
            <a:r>
              <a:rPr lang="en-US" dirty="0" smtClean="0"/>
              <a:t>18, 1817</a:t>
            </a:r>
          </a:p>
          <a:p>
            <a:r>
              <a:rPr lang="en-US" dirty="0" smtClean="0"/>
              <a:t>A British novelist</a:t>
            </a:r>
          </a:p>
          <a:p>
            <a:endParaRPr lang="en-US" dirty="0"/>
          </a:p>
        </p:txBody>
      </p:sp>
      <p:pic>
        <p:nvPicPr>
          <p:cNvPr id="4" name="Picture 3" descr="austen.jpg"/>
          <p:cNvPicPr>
            <a:picLocks noChangeAspect="1"/>
          </p:cNvPicPr>
          <p:nvPr/>
        </p:nvPicPr>
        <p:blipFill>
          <a:blip r:embed="rId2" cstate="print"/>
          <a:stretch>
            <a:fillRect/>
          </a:stretch>
        </p:blipFill>
        <p:spPr>
          <a:xfrm>
            <a:off x="4191000" y="2286000"/>
            <a:ext cx="3276600" cy="4223173"/>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Albert Einstein</a:t>
            </a:r>
            <a:endParaRPr lang="en-US" dirty="0"/>
          </a:p>
        </p:txBody>
      </p:sp>
      <p:sp>
        <p:nvSpPr>
          <p:cNvPr id="3" name="Content Placeholder 2"/>
          <p:cNvSpPr>
            <a:spLocks noGrp="1"/>
          </p:cNvSpPr>
          <p:nvPr>
            <p:ph sz="quarter" idx="1"/>
          </p:nvPr>
        </p:nvSpPr>
        <p:spPr>
          <a:xfrm>
            <a:off x="457200" y="1600200"/>
            <a:ext cx="4114800" cy="4876800"/>
          </a:xfrm>
        </p:spPr>
        <p:txBody>
          <a:bodyPr>
            <a:normAutofit/>
          </a:bodyPr>
          <a:lstStyle/>
          <a:p>
            <a:r>
              <a:rPr lang="en-US" dirty="0" smtClean="0"/>
              <a:t>Born </a:t>
            </a:r>
            <a:r>
              <a:rPr lang="en-US" dirty="0"/>
              <a:t>March 14, </a:t>
            </a:r>
            <a:r>
              <a:rPr lang="en-US" dirty="0" smtClean="0"/>
              <a:t>1879</a:t>
            </a:r>
          </a:p>
          <a:p>
            <a:r>
              <a:rPr lang="en-US" dirty="0" smtClean="0"/>
              <a:t>Died April 18, 1955</a:t>
            </a:r>
          </a:p>
          <a:p>
            <a:r>
              <a:rPr lang="en-US" dirty="0" smtClean="0"/>
              <a:t>Was </a:t>
            </a:r>
            <a:r>
              <a:rPr lang="en-US" dirty="0"/>
              <a:t>a German-born theoretical physicist. He is best known for his theory of relativity and specifically mass-energy equivalence, </a:t>
            </a:r>
            <a:r>
              <a:rPr lang="en-US" i="1" dirty="0"/>
              <a:t>E</a:t>
            </a:r>
            <a:r>
              <a:rPr lang="en-US" dirty="0"/>
              <a:t> = </a:t>
            </a:r>
            <a:r>
              <a:rPr lang="en-US" i="1" dirty="0"/>
              <a:t>mc</a:t>
            </a:r>
            <a:r>
              <a:rPr lang="en-US" baseline="30000" dirty="0"/>
              <a:t>2</a:t>
            </a:r>
            <a:r>
              <a:rPr lang="en-US" dirty="0"/>
              <a:t>.</a:t>
            </a:r>
          </a:p>
        </p:txBody>
      </p:sp>
      <p:pic>
        <p:nvPicPr>
          <p:cNvPr id="4" name="Picture 3" descr="einstein.jpg"/>
          <p:cNvPicPr>
            <a:picLocks noChangeAspect="1"/>
          </p:cNvPicPr>
          <p:nvPr/>
        </p:nvPicPr>
        <p:blipFill>
          <a:blip r:embed="rId2" cstate="print"/>
          <a:stretch>
            <a:fillRect/>
          </a:stretch>
        </p:blipFill>
        <p:spPr>
          <a:xfrm>
            <a:off x="4800600" y="1676400"/>
            <a:ext cx="3352800" cy="435864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Charles Robert Darwin</a:t>
            </a:r>
            <a:endParaRPr lang="en-US" dirty="0"/>
          </a:p>
        </p:txBody>
      </p:sp>
      <p:sp>
        <p:nvSpPr>
          <p:cNvPr id="3" name="Content Placeholder 2"/>
          <p:cNvSpPr>
            <a:spLocks noGrp="1"/>
          </p:cNvSpPr>
          <p:nvPr>
            <p:ph sz="quarter" idx="1"/>
          </p:nvPr>
        </p:nvSpPr>
        <p:spPr>
          <a:xfrm>
            <a:off x="457200" y="1600201"/>
            <a:ext cx="4114800" cy="4343400"/>
          </a:xfrm>
        </p:spPr>
        <p:txBody>
          <a:bodyPr/>
          <a:lstStyle/>
          <a:p>
            <a:r>
              <a:rPr lang="en-US" dirty="0" smtClean="0"/>
              <a:t>Born February 12, 1809</a:t>
            </a:r>
          </a:p>
          <a:p>
            <a:r>
              <a:rPr lang="en-US" dirty="0" smtClean="0"/>
              <a:t>Died </a:t>
            </a:r>
            <a:r>
              <a:rPr lang="en-US" dirty="0"/>
              <a:t>April </a:t>
            </a:r>
            <a:r>
              <a:rPr lang="en-US" dirty="0" smtClean="0"/>
              <a:t>19, 1882</a:t>
            </a:r>
          </a:p>
          <a:p>
            <a:r>
              <a:rPr lang="en-US" dirty="0" smtClean="0"/>
              <a:t>Was an </a:t>
            </a:r>
            <a:r>
              <a:rPr lang="en-US" dirty="0"/>
              <a:t>English naturalist </a:t>
            </a:r>
            <a:endParaRPr lang="en-US" dirty="0" smtClean="0"/>
          </a:p>
          <a:p>
            <a:endParaRPr lang="en-US" dirty="0"/>
          </a:p>
        </p:txBody>
      </p:sp>
      <p:pic>
        <p:nvPicPr>
          <p:cNvPr id="4" name="Picture 3" descr="darwin.jpg"/>
          <p:cNvPicPr>
            <a:picLocks noChangeAspect="1"/>
          </p:cNvPicPr>
          <p:nvPr/>
        </p:nvPicPr>
        <p:blipFill>
          <a:blip r:embed="rId2" cstate="print"/>
          <a:stretch>
            <a:fillRect/>
          </a:stretch>
        </p:blipFill>
        <p:spPr>
          <a:xfrm>
            <a:off x="4191000" y="1447800"/>
            <a:ext cx="3962400" cy="4842934"/>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j.png"/>
          <p:cNvPicPr>
            <a:picLocks noChangeAspect="1"/>
          </p:cNvPicPr>
          <p:nvPr/>
        </p:nvPicPr>
        <p:blipFill>
          <a:blip r:embed="rId2" cstate="print"/>
          <a:stretch>
            <a:fillRect/>
          </a:stretch>
        </p:blipFill>
        <p:spPr>
          <a:xfrm>
            <a:off x="3962400" y="762000"/>
            <a:ext cx="5286375" cy="5462588"/>
          </a:xfrm>
          <a:prstGeom prst="rect">
            <a:avLst/>
          </a:prstGeom>
        </p:spPr>
      </p:pic>
      <p:sp>
        <p:nvSpPr>
          <p:cNvPr id="2" name="Title 1"/>
          <p:cNvSpPr>
            <a:spLocks noGrp="1"/>
          </p:cNvSpPr>
          <p:nvPr>
            <p:ph type="title"/>
          </p:nvPr>
        </p:nvSpPr>
        <p:spPr/>
        <p:txBody>
          <a:bodyPr/>
          <a:lstStyle/>
          <a:p>
            <a:r>
              <a:rPr lang="en-US" b="1" dirty="0"/>
              <a:t>Michael Jackson</a:t>
            </a:r>
            <a:endParaRPr lang="en-US" dirty="0"/>
          </a:p>
        </p:txBody>
      </p:sp>
      <p:sp>
        <p:nvSpPr>
          <p:cNvPr id="3" name="Content Placeholder 2"/>
          <p:cNvSpPr>
            <a:spLocks noGrp="1"/>
          </p:cNvSpPr>
          <p:nvPr>
            <p:ph sz="quarter" idx="1"/>
          </p:nvPr>
        </p:nvSpPr>
        <p:spPr>
          <a:xfrm>
            <a:off x="457200" y="1600200"/>
            <a:ext cx="4419600" cy="4724400"/>
          </a:xfrm>
        </p:spPr>
        <p:txBody>
          <a:bodyPr/>
          <a:lstStyle/>
          <a:p>
            <a:r>
              <a:rPr lang="en-US" dirty="0" smtClean="0"/>
              <a:t>Born August </a:t>
            </a:r>
            <a:r>
              <a:rPr lang="en-US" dirty="0"/>
              <a:t>29, 1958 </a:t>
            </a:r>
          </a:p>
          <a:p>
            <a:r>
              <a:rPr lang="en-US" dirty="0" smtClean="0"/>
              <a:t>Died June </a:t>
            </a:r>
            <a:r>
              <a:rPr lang="en-US" dirty="0"/>
              <a:t>25, </a:t>
            </a:r>
            <a:r>
              <a:rPr lang="en-US" dirty="0" smtClean="0"/>
              <a:t>2009</a:t>
            </a:r>
          </a:p>
          <a:p>
            <a:r>
              <a:rPr lang="en-US" dirty="0" smtClean="0"/>
              <a:t>He was an American musician and is known as the king of pop</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James Durbin</a:t>
            </a:r>
          </a:p>
        </p:txBody>
      </p:sp>
      <p:sp>
        <p:nvSpPr>
          <p:cNvPr id="3" name="Content Placeholder 2"/>
          <p:cNvSpPr>
            <a:spLocks noGrp="1"/>
          </p:cNvSpPr>
          <p:nvPr>
            <p:ph sz="quarter" idx="1"/>
          </p:nvPr>
        </p:nvSpPr>
        <p:spPr/>
        <p:txBody>
          <a:bodyPr/>
          <a:lstStyle/>
          <a:p>
            <a:r>
              <a:rPr lang="en-US" dirty="0" smtClean="0"/>
              <a:t>James Durbin has </a:t>
            </a:r>
            <a:r>
              <a:rPr lang="en-US" dirty="0" err="1"/>
              <a:t>Tourette’s</a:t>
            </a:r>
            <a:r>
              <a:rPr lang="en-US" dirty="0"/>
              <a:t> and </a:t>
            </a:r>
            <a:r>
              <a:rPr lang="en-US" dirty="0" err="1"/>
              <a:t>Aspergers</a:t>
            </a:r>
            <a:r>
              <a:rPr lang="en-US" dirty="0" smtClean="0"/>
              <a:t>syndrome</a:t>
            </a:r>
          </a:p>
          <a:p>
            <a:r>
              <a:rPr lang="en-US" dirty="0" err="1"/>
              <a:t>Asperger’s</a:t>
            </a:r>
            <a:r>
              <a:rPr lang="en-US" dirty="0"/>
              <a:t> is in the spectrum of </a:t>
            </a:r>
            <a:r>
              <a:rPr lang="en-US" dirty="0" smtClean="0"/>
              <a:t>autism</a:t>
            </a:r>
          </a:p>
          <a:p>
            <a:pPr lvl="1"/>
            <a:r>
              <a:rPr lang="en-US" dirty="0" smtClean="0"/>
              <a:t>Those </a:t>
            </a:r>
            <a:r>
              <a:rPr lang="en-US" dirty="0"/>
              <a:t>usually  have below average abilities with social interaction, attention and speech</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sz="1800" dirty="0"/>
              <a:t>"AutismParents.NET!" </a:t>
            </a:r>
            <a:r>
              <a:rPr lang="en-US" sz="1800" i="1" dirty="0"/>
              <a:t>Â» Famous People with Autism</a:t>
            </a:r>
            <a:r>
              <a:rPr lang="en-US" sz="1800" dirty="0"/>
              <a:t>. </a:t>
            </a:r>
            <a:r>
              <a:rPr lang="en-US" sz="1800" dirty="0" err="1"/>
              <a:t>N.p</a:t>
            </a:r>
            <a:r>
              <a:rPr lang="en-US" sz="1800" dirty="0"/>
              <a:t>., </a:t>
            </a:r>
            <a:r>
              <a:rPr lang="en-US" sz="1800" dirty="0" err="1"/>
              <a:t>n.d</a:t>
            </a:r>
            <a:r>
              <a:rPr lang="en-US" sz="1800" dirty="0"/>
              <a:t>. Web. 28 Sept. 2012.                 &lt;http://autismparents.net/famous-people-with-autism/famous-people-with-autism-katherine-katie-mccarron-beautiful-precious-and-happy-child-with-autsim-spectrum-disorder-killed-by-mom/&gt;.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Durbin</a:t>
            </a:r>
            <a:endParaRPr lang="en-US" dirty="0"/>
          </a:p>
        </p:txBody>
      </p:sp>
      <p:pic>
        <p:nvPicPr>
          <p:cNvPr id="4" name="Content Placeholder 3" descr="james_durbin.jpg"/>
          <p:cNvPicPr>
            <a:picLocks noGrp="1" noChangeAspect="1"/>
          </p:cNvPicPr>
          <p:nvPr>
            <p:ph sz="quarter" idx="1"/>
          </p:nvPr>
        </p:nvPicPr>
        <p:blipFill>
          <a:blip r:embed="rId2" cstate="print"/>
          <a:stretch>
            <a:fillRect/>
          </a:stretch>
        </p:blipFill>
        <p:spPr>
          <a:xfrm>
            <a:off x="762000" y="1219200"/>
            <a:ext cx="7588673" cy="5272881"/>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Durbi</a:t>
            </a:r>
            <a:r>
              <a:rPr lang="en-US" dirty="0"/>
              <a:t>n</a:t>
            </a:r>
          </a:p>
        </p:txBody>
      </p:sp>
      <p:sp>
        <p:nvSpPr>
          <p:cNvPr id="3" name="Content Placeholder 2"/>
          <p:cNvSpPr>
            <a:spLocks noGrp="1"/>
          </p:cNvSpPr>
          <p:nvPr>
            <p:ph sz="quarter" idx="1"/>
          </p:nvPr>
        </p:nvSpPr>
        <p:spPr/>
        <p:txBody>
          <a:bodyPr/>
          <a:lstStyle/>
          <a:p>
            <a:r>
              <a:rPr lang="en-US" dirty="0"/>
              <a:t>A</a:t>
            </a:r>
            <a:r>
              <a:rPr lang="en-US" dirty="0" smtClean="0"/>
              <a:t>fter </a:t>
            </a:r>
            <a:r>
              <a:rPr lang="en-US" dirty="0"/>
              <a:t>his father died of a drug overdose, he learned he had </a:t>
            </a:r>
            <a:r>
              <a:rPr lang="en-US" dirty="0" err="1"/>
              <a:t>tourettes</a:t>
            </a:r>
            <a:r>
              <a:rPr lang="en-US" dirty="0"/>
              <a:t> and </a:t>
            </a:r>
            <a:r>
              <a:rPr lang="en-US" dirty="0" err="1" smtClean="0"/>
              <a:t>Aspergers</a:t>
            </a:r>
            <a:endParaRPr lang="en-US" dirty="0" smtClean="0"/>
          </a:p>
          <a:p>
            <a:r>
              <a:rPr lang="en-US" dirty="0"/>
              <a:t>He is talented in </a:t>
            </a:r>
            <a:r>
              <a:rPr lang="en-US" dirty="0" smtClean="0"/>
              <a:t>singing</a:t>
            </a:r>
          </a:p>
          <a:p>
            <a:r>
              <a:rPr lang="en-US" dirty="0" smtClean="0"/>
              <a:t>Auditioned </a:t>
            </a:r>
            <a:r>
              <a:rPr lang="en-US" dirty="0"/>
              <a:t>for </a:t>
            </a:r>
            <a:r>
              <a:rPr lang="en-US" i="1" dirty="0"/>
              <a:t>American Idol</a:t>
            </a:r>
            <a:r>
              <a:rPr lang="en-US" dirty="0"/>
              <a:t> in season 8 but didn’t make it to Hollywood</a:t>
            </a:r>
          </a:p>
          <a:p>
            <a:r>
              <a:rPr lang="en-US" dirty="0" smtClean="0"/>
              <a:t>On </a:t>
            </a:r>
            <a:r>
              <a:rPr lang="en-US" dirty="0"/>
              <a:t>season 10 of the show, he was eliminated in the top 4</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Durbin</a:t>
            </a:r>
            <a:endParaRPr lang="en-US" dirty="0"/>
          </a:p>
        </p:txBody>
      </p:sp>
      <p:sp>
        <p:nvSpPr>
          <p:cNvPr id="3" name="Content Placeholder 2"/>
          <p:cNvSpPr>
            <a:spLocks noGrp="1"/>
          </p:cNvSpPr>
          <p:nvPr>
            <p:ph sz="quarter" idx="1"/>
          </p:nvPr>
        </p:nvSpPr>
        <p:spPr>
          <a:xfrm>
            <a:off x="381000" y="1447800"/>
            <a:ext cx="8305800" cy="4983163"/>
          </a:xfrm>
        </p:spPr>
        <p:txBody>
          <a:bodyPr>
            <a:normAutofit/>
          </a:bodyPr>
          <a:lstStyle/>
          <a:p>
            <a:r>
              <a:rPr lang="en-US" dirty="0" smtClean="0"/>
              <a:t> After being eliminated from American Idol,  he was on The Tonight Show with Jay Leno, Live with Regis and Kelly, Today, Late Night with Jimmy Fallon, and The Ellen DeGeneres Show.</a:t>
            </a:r>
          </a:p>
          <a:p>
            <a:r>
              <a:rPr lang="en-US" dirty="0" smtClean="0"/>
              <a:t>He also appeared in the documentary</a:t>
            </a:r>
            <a:r>
              <a:rPr lang="en-US" dirty="0"/>
              <a:t> </a:t>
            </a:r>
            <a:r>
              <a:rPr lang="en-US" i="1" dirty="0"/>
              <a:t>Different Is the New Normal</a:t>
            </a:r>
            <a:endParaRPr lang="en-US" dirty="0"/>
          </a:p>
          <a:p>
            <a:r>
              <a:rPr lang="en-US" dirty="0" smtClean="0"/>
              <a:t>This film is about a teen that  is trying to over come </a:t>
            </a:r>
            <a:r>
              <a:rPr lang="en-US" dirty="0" err="1" smtClean="0"/>
              <a:t>tourettes</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Durbin</a:t>
            </a:r>
            <a:endParaRPr lang="en-US" dirty="0"/>
          </a:p>
        </p:txBody>
      </p:sp>
      <p:sp>
        <p:nvSpPr>
          <p:cNvPr id="3" name="Content Placeholder 2"/>
          <p:cNvSpPr>
            <a:spLocks noGrp="1"/>
          </p:cNvSpPr>
          <p:nvPr>
            <p:ph sz="quarter" idx="1"/>
          </p:nvPr>
        </p:nvSpPr>
        <p:spPr>
          <a:xfrm>
            <a:off x="457200" y="1600200"/>
            <a:ext cx="7924800" cy="4038600"/>
          </a:xfrm>
        </p:spPr>
        <p:txBody>
          <a:bodyPr/>
          <a:lstStyle/>
          <a:p>
            <a:r>
              <a:rPr lang="en-US" b="1" dirty="0" smtClean="0"/>
              <a:t>Durbin said: </a:t>
            </a:r>
            <a:r>
              <a:rPr lang="en-US" dirty="0" smtClean="0"/>
              <a:t>“I </a:t>
            </a:r>
            <a:r>
              <a:rPr lang="en-US" dirty="0"/>
              <a:t>have </a:t>
            </a:r>
            <a:r>
              <a:rPr lang="en-US" dirty="0" err="1"/>
              <a:t>Tourettes</a:t>
            </a:r>
            <a:r>
              <a:rPr lang="en-US" dirty="0"/>
              <a:t> and </a:t>
            </a:r>
            <a:r>
              <a:rPr lang="en-US" dirty="0" err="1"/>
              <a:t>Aspergers</a:t>
            </a:r>
            <a:r>
              <a:rPr lang="en-US" dirty="0"/>
              <a:t>, but </a:t>
            </a:r>
            <a:r>
              <a:rPr lang="en-US" dirty="0" err="1"/>
              <a:t>Tourrets</a:t>
            </a:r>
            <a:r>
              <a:rPr lang="en-US" dirty="0"/>
              <a:t> and </a:t>
            </a:r>
            <a:r>
              <a:rPr lang="en-US" dirty="0" err="1"/>
              <a:t>Aspergers</a:t>
            </a:r>
            <a:r>
              <a:rPr lang="en-US" dirty="0"/>
              <a:t> don't have me. You know, I'm doing what I can to suppress it and I don't let it take advantage of me. It's not who I am. You know, I'm James Durbin. Like I said in the beginning, I am here to show America who I am, and it is what it is.”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BirgerSellin</a:t>
            </a:r>
            <a:endParaRPr lang="en-US" dirty="0"/>
          </a:p>
        </p:txBody>
      </p:sp>
      <p:sp>
        <p:nvSpPr>
          <p:cNvPr id="3" name="Content Placeholder 2"/>
          <p:cNvSpPr>
            <a:spLocks noGrp="1"/>
          </p:cNvSpPr>
          <p:nvPr>
            <p:ph sz="quarter" idx="1"/>
          </p:nvPr>
        </p:nvSpPr>
        <p:spPr/>
        <p:txBody>
          <a:bodyPr/>
          <a:lstStyle/>
          <a:p>
            <a:r>
              <a:rPr lang="en-US" dirty="0"/>
              <a:t>born February 1st 1973 in </a:t>
            </a:r>
            <a:r>
              <a:rPr lang="en-US" dirty="0" smtClean="0"/>
              <a:t>Berlin, Germany, </a:t>
            </a:r>
            <a:r>
              <a:rPr lang="en-US" dirty="0"/>
              <a:t>and </a:t>
            </a:r>
            <a:r>
              <a:rPr lang="en-US" dirty="0" smtClean="0"/>
              <a:t>wasdiagnosed </a:t>
            </a:r>
            <a:r>
              <a:rPr lang="en-US" dirty="0"/>
              <a:t>with an unspecified form of </a:t>
            </a:r>
            <a:r>
              <a:rPr lang="en-US" dirty="0" smtClean="0"/>
              <a:t>autism</a:t>
            </a:r>
          </a:p>
          <a:p>
            <a:endParaRPr lang="en-US" dirty="0" smtClean="0"/>
          </a:p>
          <a:p>
            <a:endParaRPr lang="en-US" dirty="0"/>
          </a:p>
        </p:txBody>
      </p:sp>
      <p:pic>
        <p:nvPicPr>
          <p:cNvPr id="4" name="Picture 3" descr="sellin.jpg"/>
          <p:cNvPicPr>
            <a:picLocks noChangeAspect="1"/>
          </p:cNvPicPr>
          <p:nvPr/>
        </p:nvPicPr>
        <p:blipFill>
          <a:blip r:embed="rId2" cstate="print"/>
          <a:stretch>
            <a:fillRect/>
          </a:stretch>
        </p:blipFill>
        <p:spPr>
          <a:xfrm>
            <a:off x="1295400" y="2590800"/>
            <a:ext cx="6181725" cy="380413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BirgerSellin</a:t>
            </a:r>
            <a:endParaRPr lang="en-US" dirty="0"/>
          </a:p>
        </p:txBody>
      </p:sp>
      <p:sp>
        <p:nvSpPr>
          <p:cNvPr id="3" name="Content Placeholder 2"/>
          <p:cNvSpPr>
            <a:spLocks noGrp="1"/>
          </p:cNvSpPr>
          <p:nvPr>
            <p:ph sz="quarter" idx="1"/>
          </p:nvPr>
        </p:nvSpPr>
        <p:spPr/>
        <p:txBody>
          <a:bodyPr/>
          <a:lstStyle/>
          <a:p>
            <a:r>
              <a:rPr lang="en-US" dirty="0"/>
              <a:t> He became the first</a:t>
            </a:r>
            <a:r>
              <a:rPr lang="en-US" dirty="0" smtClean="0"/>
              <a:t/>
            </a:r>
            <a:br>
              <a:rPr lang="en-US" dirty="0" smtClean="0"/>
            </a:br>
            <a:r>
              <a:rPr lang="en-US" dirty="0"/>
              <a:t>functionally non-verbal published </a:t>
            </a:r>
            <a:r>
              <a:rPr lang="en-US" dirty="0" smtClean="0"/>
              <a:t>author</a:t>
            </a:r>
          </a:p>
          <a:p>
            <a:r>
              <a:rPr lang="en-US" dirty="0"/>
              <a:t> His first book, I Don’t Want</a:t>
            </a:r>
            <a:r>
              <a:rPr lang="en-US" dirty="0" smtClean="0"/>
              <a:t/>
            </a:r>
            <a:br>
              <a:rPr lang="en-US" dirty="0" smtClean="0"/>
            </a:br>
            <a:r>
              <a:rPr lang="en-US" dirty="0"/>
              <a:t>to Be Inside Me Anymore: Messages From an Autistic Mind, was published</a:t>
            </a:r>
            <a:r>
              <a:rPr lang="en-US" dirty="0" smtClean="0"/>
              <a:t/>
            </a:r>
            <a:br>
              <a:rPr lang="en-US" dirty="0" smtClean="0"/>
            </a:br>
            <a:r>
              <a:rPr lang="en-US" dirty="0"/>
              <a:t>in </a:t>
            </a:r>
            <a:r>
              <a:rPr lang="en-US" dirty="0" smtClean="0"/>
              <a:t>1993</a:t>
            </a:r>
          </a:p>
          <a:p>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70</TotalTime>
  <Words>683</Words>
  <Application>Microsoft Macintosh PowerPoint</Application>
  <PresentationFormat>On-screen Show (4:3)</PresentationFormat>
  <Paragraphs>106</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Civic</vt:lpstr>
      <vt:lpstr>Famous People &amp; Autism</vt:lpstr>
      <vt:lpstr>Works Cited </vt:lpstr>
      <vt:lpstr>James Durbin</vt:lpstr>
      <vt:lpstr>James Durbin</vt:lpstr>
      <vt:lpstr>James Durbin</vt:lpstr>
      <vt:lpstr>James Durbin</vt:lpstr>
      <vt:lpstr>James Durbin</vt:lpstr>
      <vt:lpstr>BirgerSellin</vt:lpstr>
      <vt:lpstr>BirgerSellin</vt:lpstr>
      <vt:lpstr>BirgerSellin</vt:lpstr>
      <vt:lpstr>Michelle Dawson</vt:lpstr>
      <vt:lpstr>Michelle Dawson</vt:lpstr>
      <vt:lpstr>Michelle Dawson</vt:lpstr>
      <vt:lpstr>Karen and Paul McCarron</vt:lpstr>
      <vt:lpstr>Katie McCarron</vt:lpstr>
      <vt:lpstr>Katie McCarron</vt:lpstr>
      <vt:lpstr>Stephen Wiltshire</vt:lpstr>
      <vt:lpstr>Stephen Wiltshire</vt:lpstr>
      <vt:lpstr>Stephen Wiltshire</vt:lpstr>
      <vt:lpstr>Stephen Wiltshire</vt:lpstr>
      <vt:lpstr>Famous People Suspected of Having Autism</vt:lpstr>
      <vt:lpstr>Woody Allen</vt:lpstr>
      <vt:lpstr>William Henry Gates III</vt:lpstr>
      <vt:lpstr>Sir Alfred Joseph Hitchcock</vt:lpstr>
      <vt:lpstr>Sir Isaac Newton</vt:lpstr>
      <vt:lpstr>Jane Austen</vt:lpstr>
      <vt:lpstr>Albert Einstein</vt:lpstr>
      <vt:lpstr>Charles Robert Darwin</vt:lpstr>
      <vt:lpstr>Michael Jackson</vt:lpstr>
      <vt:lpstr>Slide 30</vt:lpstr>
    </vt:vector>
  </TitlesOfParts>
  <Company>Pitt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hallowca</dc:creator>
  <cp:lastModifiedBy>Ashley Hutchinson</cp:lastModifiedBy>
  <cp:revision>10</cp:revision>
  <dcterms:created xsi:type="dcterms:W3CDTF">2012-10-03T02:10:16Z</dcterms:created>
  <dcterms:modified xsi:type="dcterms:W3CDTF">2012-10-03T15:00:40Z</dcterms:modified>
</cp:coreProperties>
</file>