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60" r:id="rId5"/>
    <p:sldId id="261" r:id="rId6"/>
    <p:sldId id="259" r:id="rId7"/>
    <p:sldId id="262" r:id="rId8"/>
  </p:sldIdLst>
  <p:sldSz cx="9144000" cy="6858000" type="screen4x3"/>
  <p:notesSz cx="6858000" cy="9144000"/>
  <p:custDataLst>
    <p:tags r:id="rId10"/>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1" d="100"/>
          <a:sy n="61" d="100"/>
        </p:scale>
        <p:origin x="-90" y="-1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tags" Target="tags/tag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7DB9A0-DE94-47BA-9CAE-25CA2469CF14}" type="datetimeFigureOut">
              <a:rPr lang="en-US" smtClean="0"/>
              <a:pPr/>
              <a:t>10/4/2012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BE5BB2B-C24B-460C-9449-6E988F0256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BE5BB2B-C24B-460C-9449-6E988F0256E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4342DC9-D66F-437A-B2EC-6394F2B47635}" type="datetimeFigureOut">
              <a:rPr lang="en-US" smtClean="0"/>
              <a:pPr/>
              <a:t>10/4/2012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9FCAA6A0-0726-489A-86D4-AB406435FD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342DC9-D66F-437A-B2EC-6394F2B47635}"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AA6A0-0726-489A-86D4-AB406435FD0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342DC9-D66F-437A-B2EC-6394F2B47635}" type="datetimeFigureOut">
              <a:rPr lang="en-US" smtClean="0"/>
              <a:pPr/>
              <a:t>10/4/2012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CAA6A0-0726-489A-86D4-AB406435FD0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44342DC9-D66F-437A-B2EC-6394F2B47635}" type="datetimeFigureOut">
              <a:rPr lang="en-US" smtClean="0"/>
              <a:pPr/>
              <a:t>10/4/2012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9FCAA6A0-0726-489A-86D4-AB406435FD0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44342DC9-D66F-437A-B2EC-6394F2B47635}" type="datetimeFigureOut">
              <a:rPr lang="en-US" smtClean="0"/>
              <a:pPr/>
              <a:t>10/4/2012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9FCAA6A0-0726-489A-86D4-AB406435FD04}"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44342DC9-D66F-437A-B2EC-6394F2B47635}" type="datetimeFigureOut">
              <a:rPr lang="en-US" smtClean="0"/>
              <a:pPr/>
              <a:t>10/4/2012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9FCAA6A0-0726-489A-86D4-AB406435FD0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44342DC9-D66F-437A-B2EC-6394F2B47635}" type="datetimeFigureOut">
              <a:rPr lang="en-US" smtClean="0"/>
              <a:pPr/>
              <a:t>10/4/2012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9FCAA6A0-0726-489A-86D4-AB406435FD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342DC9-D66F-437A-B2EC-6394F2B47635}" type="datetimeFigureOut">
              <a:rPr lang="en-US" smtClean="0"/>
              <a:pPr/>
              <a:t>10/4/2012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CAA6A0-0726-489A-86D4-AB406435FD0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44342DC9-D66F-437A-B2EC-6394F2B47635}" type="datetimeFigureOut">
              <a:rPr lang="en-US" smtClean="0"/>
              <a:pPr/>
              <a:t>10/4/2012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9FCAA6A0-0726-489A-86D4-AB406435FD0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44342DC9-D66F-437A-B2EC-6394F2B47635}" type="datetimeFigureOut">
              <a:rPr lang="en-US" smtClean="0"/>
              <a:pPr/>
              <a:t>10/4/2012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9FCAA6A0-0726-489A-86D4-AB406435FD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44342DC9-D66F-437A-B2EC-6394F2B47635}" type="datetimeFigureOut">
              <a:rPr lang="en-US" smtClean="0"/>
              <a:pPr/>
              <a:t>10/4/2012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9FCAA6A0-0726-489A-86D4-AB406435FD04}"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4342DC9-D66F-437A-B2EC-6394F2B47635}" type="datetimeFigureOut">
              <a:rPr lang="en-US" smtClean="0"/>
              <a:pPr/>
              <a:t>10/4/2012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9FCAA6A0-0726-489A-86D4-AB406435FD04}"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hyperlink" Target="http://m.kidshealth.org/parent/medical/brain/asperger.html" TargetMode="External"/><Relationship Id="rId3" Type="http://schemas.openxmlformats.org/officeDocument/2006/relationships/hyperlink" Target="http://www.foodforthebrain.org/content.asp?id_Content=1632\" TargetMode="External"/><Relationship Id="rId7" Type="http://schemas.openxmlformats.org/officeDocument/2006/relationships/hyperlink" Target="http://www.parents.com/health/autism/parenting/day-to-day-raising-autistic-child/?rb=Y"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webmd.com/brain/autism/features/autism-in-the-classroom" TargetMode="External"/><Relationship Id="rId5" Type="http://schemas.openxmlformats.org/officeDocument/2006/relationships/hyperlink" Target="http://autism.lovetoknow.com/Slideshow:Environment_for_Autistic_Kids~6" TargetMode="External"/><Relationship Id="rId4" Type="http://schemas.openxmlformats.org/officeDocument/2006/relationships/hyperlink" Target="http://healthmad.com/children/calming-techniques-for-children-on-the-autistic-spectrum/" TargetMode="External"/><Relationship Id="rId9" Type="http://schemas.openxmlformats.org/officeDocument/2006/relationships/hyperlink" Target="http://www.nidcd.nih.gov/staticresources/health/voice/CommunicationProblemsInChildrenWithAutism.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rot="2214547">
            <a:off x="547862" y="1587976"/>
            <a:ext cx="8062912" cy="1470025"/>
          </a:xfrm>
        </p:spPr>
        <p:txBody>
          <a:bodyPr>
            <a:normAutofit/>
          </a:bodyPr>
          <a:lstStyle/>
          <a:p>
            <a:pPr algn="ctr"/>
            <a:r>
              <a:rPr lang="en-US" sz="3600" dirty="0" smtClean="0">
                <a:latin typeface="Catchup" pitchFamily="2" charset="0"/>
              </a:rPr>
              <a:t>Raising Children With Autism/</a:t>
            </a:r>
            <a:r>
              <a:rPr lang="en-US" sz="3600" dirty="0" err="1" smtClean="0">
                <a:latin typeface="Catchup" pitchFamily="2" charset="0"/>
              </a:rPr>
              <a:t>Asperger’s</a:t>
            </a:r>
            <a:endParaRPr lang="en-US" sz="3600" dirty="0">
              <a:latin typeface="Catchup" pitchFamily="2" charset="0"/>
            </a:endParaRPr>
          </a:p>
        </p:txBody>
      </p:sp>
      <p:sp>
        <p:nvSpPr>
          <p:cNvPr id="3" name="Subtitle 2"/>
          <p:cNvSpPr>
            <a:spLocks noGrp="1"/>
          </p:cNvSpPr>
          <p:nvPr>
            <p:ph type="subTitle" idx="1"/>
          </p:nvPr>
        </p:nvSpPr>
        <p:spPr>
          <a:xfrm rot="2238233">
            <a:off x="365483" y="2884989"/>
            <a:ext cx="6088856" cy="1752600"/>
          </a:xfrm>
        </p:spPr>
        <p:txBody>
          <a:bodyPr>
            <a:normAutofit/>
          </a:bodyPr>
          <a:lstStyle/>
          <a:p>
            <a:pPr algn="ctr"/>
            <a:r>
              <a:rPr lang="en-US" sz="2400" dirty="0" err="1" smtClean="0">
                <a:latin typeface="Catchup Thin" pitchFamily="2" charset="0"/>
              </a:rPr>
              <a:t>Azelin</a:t>
            </a:r>
            <a:r>
              <a:rPr lang="en-US" sz="2400" dirty="0" smtClean="0">
                <a:latin typeface="Catchup Thin" pitchFamily="2" charset="0"/>
              </a:rPr>
              <a:t> </a:t>
            </a:r>
            <a:r>
              <a:rPr lang="en-US" sz="2400" dirty="0" err="1" smtClean="0">
                <a:latin typeface="Catchup Thin" pitchFamily="2" charset="0"/>
              </a:rPr>
              <a:t>Buttitta</a:t>
            </a:r>
            <a:r>
              <a:rPr lang="en-US" sz="2400" dirty="0" smtClean="0">
                <a:latin typeface="Catchup Thin" pitchFamily="2" charset="0"/>
              </a:rPr>
              <a:t>, Kevin Cherry, </a:t>
            </a:r>
            <a:r>
              <a:rPr lang="en-US" sz="2400" dirty="0" err="1" smtClean="0">
                <a:latin typeface="Catchup Thin" pitchFamily="2" charset="0"/>
              </a:rPr>
              <a:t>Ariela</a:t>
            </a:r>
            <a:r>
              <a:rPr lang="en-US" sz="2400" dirty="0" smtClean="0">
                <a:latin typeface="Catchup Thin" pitchFamily="2" charset="0"/>
              </a:rPr>
              <a:t> </a:t>
            </a:r>
            <a:r>
              <a:rPr lang="en-US" sz="2400" dirty="0" err="1" smtClean="0">
                <a:latin typeface="Catchup Thin" pitchFamily="2" charset="0"/>
              </a:rPr>
              <a:t>Frontera</a:t>
            </a:r>
            <a:r>
              <a:rPr lang="en-US" sz="2400" dirty="0" smtClean="0">
                <a:latin typeface="Catchup Thin" pitchFamily="2" charset="0"/>
              </a:rPr>
              <a:t>, Connor Sturgis, Jessie </a:t>
            </a:r>
            <a:r>
              <a:rPr lang="en-US" sz="2400" dirty="0" err="1" smtClean="0">
                <a:latin typeface="Catchup Thin" pitchFamily="2" charset="0"/>
              </a:rPr>
              <a:t>Tucci</a:t>
            </a:r>
            <a:r>
              <a:rPr lang="en-US" sz="2400" dirty="0" smtClean="0">
                <a:latin typeface="Catchup Thin" pitchFamily="2" charset="0"/>
              </a:rPr>
              <a:t>-Herron</a:t>
            </a:r>
            <a:endParaRPr lang="en-US" sz="2400" dirty="0">
              <a:latin typeface="Catchup Thin" pitchFamily="2"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3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tchup" pitchFamily="2" charset="0"/>
              </a:rPr>
              <a:t>Diagnosis</a:t>
            </a:r>
            <a:endParaRPr lang="en-US" dirty="0">
              <a:latin typeface="Catchup" pitchFamily="2" charset="0"/>
            </a:endParaRPr>
          </a:p>
        </p:txBody>
      </p:sp>
      <p:sp>
        <p:nvSpPr>
          <p:cNvPr id="3" name="Content Placeholder 2"/>
          <p:cNvSpPr>
            <a:spLocks noGrp="1"/>
          </p:cNvSpPr>
          <p:nvPr>
            <p:ph idx="1"/>
          </p:nvPr>
        </p:nvSpPr>
        <p:spPr/>
        <p:txBody>
          <a:bodyPr>
            <a:normAutofit fontScale="92500" lnSpcReduction="10000"/>
          </a:bodyPr>
          <a:lstStyle/>
          <a:p>
            <a:r>
              <a:rPr lang="en-US" sz="3200" dirty="0" smtClean="0">
                <a:latin typeface="Catchup Thin" pitchFamily="2" charset="0"/>
              </a:rPr>
              <a:t>Step one in the diagnosis of autism or </a:t>
            </a:r>
            <a:r>
              <a:rPr lang="en-US" sz="3200" dirty="0" err="1" smtClean="0">
                <a:latin typeface="Catchup Thin" pitchFamily="2" charset="0"/>
              </a:rPr>
              <a:t>Asperger's</a:t>
            </a:r>
            <a:r>
              <a:rPr lang="en-US" sz="3200" dirty="0" smtClean="0">
                <a:latin typeface="Catchup Thin" pitchFamily="2" charset="0"/>
              </a:rPr>
              <a:t> is an evaluation of the person, including developmental history and observations.</a:t>
            </a:r>
          </a:p>
          <a:p>
            <a:r>
              <a:rPr lang="en-US" sz="3200" dirty="0" smtClean="0">
                <a:latin typeface="Catchup Thin" pitchFamily="2" charset="0"/>
              </a:rPr>
              <a:t>In order to be diagnosed with </a:t>
            </a:r>
            <a:r>
              <a:rPr lang="en-US" sz="3200" dirty="0" err="1" smtClean="0">
                <a:latin typeface="Catchup Thin" pitchFamily="2" charset="0"/>
              </a:rPr>
              <a:t>Asperger's</a:t>
            </a:r>
            <a:r>
              <a:rPr lang="en-US" sz="3200" dirty="0" smtClean="0">
                <a:latin typeface="Catchup Thin" pitchFamily="2" charset="0"/>
              </a:rPr>
              <a:t> the child must have normal intelligence and a normal language development.</a:t>
            </a:r>
          </a:p>
          <a:p>
            <a:r>
              <a:rPr lang="en-US" sz="3200" dirty="0" smtClean="0">
                <a:latin typeface="Catchup Thin" pitchFamily="2" charset="0"/>
              </a:rPr>
              <a:t>A few characteristics of people with </a:t>
            </a:r>
            <a:r>
              <a:rPr lang="en-US" sz="3200" dirty="0" err="1" smtClean="0">
                <a:latin typeface="Catchup Thin" pitchFamily="2" charset="0"/>
              </a:rPr>
              <a:t>Asperger's</a:t>
            </a:r>
            <a:r>
              <a:rPr lang="en-US" sz="3200" dirty="0" smtClean="0">
                <a:latin typeface="Catchup Thin" pitchFamily="2" charset="0"/>
              </a:rPr>
              <a:t> are a lack of “common sense”, obsessions with complex things such as music or patterns, and a somewhat awkward social interactions</a:t>
            </a:r>
            <a:endParaRPr lang="en-US" dirty="0">
              <a:latin typeface="Catchup Thin" pitchFamily="2" charset="0"/>
            </a:endParaRPr>
          </a:p>
        </p:txBody>
      </p:sp>
      <p:pic>
        <p:nvPicPr>
          <p:cNvPr id="1026" name="Picture 2" descr="C:\Users\Nancy\AppData\Local\Microsoft\Windows\Temporary Internet Files\Content.IE5\ECDUS9B4\MC900238391[1].wmf"/>
          <p:cNvPicPr>
            <a:picLocks noChangeAspect="1" noChangeArrowheads="1"/>
          </p:cNvPicPr>
          <p:nvPr/>
        </p:nvPicPr>
        <p:blipFill>
          <a:blip r:embed="rId3" cstate="print"/>
          <a:srcRect/>
          <a:stretch>
            <a:fillRect/>
          </a:stretch>
        </p:blipFill>
        <p:spPr bwMode="auto">
          <a:xfrm>
            <a:off x="6937268" y="304800"/>
            <a:ext cx="1834876" cy="1828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down)">
                                      <p:cBhvr>
                                        <p:cTn id="7" dur="3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 calcmode="lin" valueType="num">
                                      <p:cBhvr additive="base">
                                        <p:cTn id="12" dur="3000" fill="hold"/>
                                        <p:tgtEl>
                                          <p:spTgt spid="1026"/>
                                        </p:tgtEl>
                                        <p:attrNameLst>
                                          <p:attrName>ppt_x</p:attrName>
                                        </p:attrNameLst>
                                      </p:cBhvr>
                                      <p:tavLst>
                                        <p:tav tm="0">
                                          <p:val>
                                            <p:strVal val="#ppt_x"/>
                                          </p:val>
                                        </p:tav>
                                        <p:tav tm="100000">
                                          <p:val>
                                            <p:strVal val="#ppt_x"/>
                                          </p:val>
                                        </p:tav>
                                      </p:tavLst>
                                    </p:anim>
                                    <p:anim calcmode="lin" valueType="num">
                                      <p:cBhvr additive="base">
                                        <p:cTn id="13" dur="3000" fill="hold"/>
                                        <p:tgtEl>
                                          <p:spTgt spid="102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mph" presetSubtype="0" fill="hold" grpId="0" nodeType="clickEffect">
                                  <p:stCondLst>
                                    <p:cond delay="0"/>
                                  </p:stCondLst>
                                  <p:childTnLst>
                                    <p:animRot by="21600000">
                                      <p:cBhvr>
                                        <p:cTn id="17" dur="2000" fill="hold"/>
                                        <p:tgtEl>
                                          <p:spTgt spid="3">
                                            <p:txEl>
                                              <p:pRg st="0" end="0"/>
                                            </p:txEl>
                                          </p:spTgt>
                                        </p:tgtEl>
                                        <p:attrNameLst>
                                          <p:attrName>r</p:attrName>
                                        </p:attrNameLst>
                                      </p:cBhvr>
                                    </p:animRot>
                                  </p:childTnLst>
                                </p:cTn>
                              </p:par>
                            </p:childTnLst>
                          </p:cTn>
                        </p:par>
                      </p:childTnLst>
                    </p:cTn>
                  </p:par>
                  <p:par>
                    <p:cTn id="18" fill="hold">
                      <p:stCondLst>
                        <p:cond delay="indefinite"/>
                      </p:stCondLst>
                      <p:childTnLst>
                        <p:par>
                          <p:cTn id="19" fill="hold">
                            <p:stCondLst>
                              <p:cond delay="0"/>
                            </p:stCondLst>
                            <p:childTnLst>
                              <p:par>
                                <p:cTn id="20" presetID="8" presetClass="emph" presetSubtype="0" fill="hold" grpId="0" nodeType="clickEffect">
                                  <p:stCondLst>
                                    <p:cond delay="0"/>
                                  </p:stCondLst>
                                  <p:childTnLst>
                                    <p:animRot by="21600000">
                                      <p:cBhvr>
                                        <p:cTn id="21" dur="2000" fill="hold"/>
                                        <p:tgtEl>
                                          <p:spTgt spid="3">
                                            <p:txEl>
                                              <p:pRg st="1" end="1"/>
                                            </p:txEl>
                                          </p:spTgt>
                                        </p:tgtEl>
                                        <p:attrNameLst>
                                          <p:attrName>r</p:attrName>
                                        </p:attrNameLst>
                                      </p:cBhvr>
                                    </p:animRot>
                                  </p:childTnLst>
                                </p:cTn>
                              </p:par>
                            </p:childTnLst>
                          </p:cTn>
                        </p:par>
                      </p:childTnLst>
                    </p:cTn>
                  </p:par>
                  <p:par>
                    <p:cTn id="22" fill="hold">
                      <p:stCondLst>
                        <p:cond delay="indefinite"/>
                      </p:stCondLst>
                      <p:childTnLst>
                        <p:par>
                          <p:cTn id="23" fill="hold">
                            <p:stCondLst>
                              <p:cond delay="0"/>
                            </p:stCondLst>
                            <p:childTnLst>
                              <p:par>
                                <p:cTn id="24" presetID="8" presetClass="emph" presetSubtype="0" fill="hold" grpId="0" nodeType="clickEffect">
                                  <p:stCondLst>
                                    <p:cond delay="0"/>
                                  </p:stCondLst>
                                  <p:childTnLst>
                                    <p:animRot by="21600000">
                                      <p:cBhvr>
                                        <p:cTn id="25" dur="2000" fill="hold"/>
                                        <p:tgtEl>
                                          <p:spTgt spid="3">
                                            <p:txEl>
                                              <p:pRg st="2" end="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tchup" pitchFamily="2" charset="0"/>
              </a:rPr>
              <a:t>School</a:t>
            </a:r>
            <a:endParaRPr lang="en-US" dirty="0">
              <a:latin typeface="Catchup" pitchFamily="2" charset="0"/>
            </a:endParaRPr>
          </a:p>
        </p:txBody>
      </p:sp>
      <p:sp>
        <p:nvSpPr>
          <p:cNvPr id="3" name="Content Placeholder 2"/>
          <p:cNvSpPr>
            <a:spLocks noGrp="1"/>
          </p:cNvSpPr>
          <p:nvPr>
            <p:ph idx="1"/>
          </p:nvPr>
        </p:nvSpPr>
        <p:spPr/>
        <p:txBody>
          <a:bodyPr>
            <a:normAutofit fontScale="62500" lnSpcReduction="20000"/>
          </a:bodyPr>
          <a:lstStyle/>
          <a:p>
            <a:pPr lvl="0"/>
            <a:r>
              <a:rPr lang="en-US" dirty="0" smtClean="0">
                <a:latin typeface="Catchup Thin" pitchFamily="2" charset="0"/>
              </a:rPr>
              <a:t>Autism comes in many forms and what is good for one child, may not be the best for another.</a:t>
            </a:r>
          </a:p>
          <a:p>
            <a:pPr lvl="0"/>
            <a:r>
              <a:rPr lang="en-US" dirty="0" smtClean="0">
                <a:latin typeface="Catchup Thin" pitchFamily="2" charset="0"/>
              </a:rPr>
              <a:t>Every child is different and also has unique learning styles.</a:t>
            </a:r>
          </a:p>
          <a:p>
            <a:pPr lvl="0"/>
            <a:r>
              <a:rPr lang="en-US" dirty="0" smtClean="0">
                <a:latin typeface="Catchup Thin" pitchFamily="2" charset="0"/>
              </a:rPr>
              <a:t>Kids who are high functioning often do better in mainstream classes because they are able to learn how to interact with other students and pick up social cues. On the other hand, it is better for other autistic kids to be in self-contained classrooms because they are able to learn at their own pace.</a:t>
            </a:r>
          </a:p>
          <a:p>
            <a:pPr lvl="0"/>
            <a:r>
              <a:rPr lang="en-US" dirty="0" smtClean="0">
                <a:latin typeface="Catchup Thin" pitchFamily="2" charset="0"/>
              </a:rPr>
              <a:t>Many parents find that giving the teachers instructions on how to handle things helps their children perform better in school.</a:t>
            </a:r>
          </a:p>
          <a:p>
            <a:pPr lvl="0"/>
            <a:r>
              <a:rPr lang="en-US" dirty="0" smtClean="0">
                <a:latin typeface="Catchup Thin" pitchFamily="2" charset="0"/>
              </a:rPr>
              <a:t>Parents often feel that traditional schools do not have the resources to care for their children or to train the teachers. Because of this some parents try to send their children to special schools that deal specifically with children who have ASD.</a:t>
            </a:r>
          </a:p>
          <a:p>
            <a:pPr lvl="0"/>
            <a:r>
              <a:rPr lang="en-US" dirty="0" smtClean="0">
                <a:latin typeface="Catchup Thin" pitchFamily="2" charset="0"/>
              </a:rPr>
              <a:t>Every school is required to fill out an individualized education plan. The IEP is a form that includes what educational programs will be given to their child. It also states therapies that will be provided to help the student. </a:t>
            </a:r>
            <a:endParaRPr lang="en-US" dirty="0">
              <a:latin typeface="Catchup Thin" pitchFamily="2" charset="0"/>
            </a:endParaRPr>
          </a:p>
        </p:txBody>
      </p:sp>
      <p:pic>
        <p:nvPicPr>
          <p:cNvPr id="1026" name="Picture 2" descr="C:\Users\Nancy\AppData\Local\Microsoft\Windows\Temporary Internet Files\Content.IE5\ATCT2X81\MC900290673[1].wmf"/>
          <p:cNvPicPr>
            <a:picLocks noChangeAspect="1" noChangeArrowheads="1"/>
          </p:cNvPicPr>
          <p:nvPr/>
        </p:nvPicPr>
        <p:blipFill>
          <a:blip r:embed="rId3" cstate="print"/>
          <a:srcRect/>
          <a:stretch>
            <a:fillRect/>
          </a:stretch>
        </p:blipFill>
        <p:spPr bwMode="auto">
          <a:xfrm>
            <a:off x="5486401" y="0"/>
            <a:ext cx="3253082" cy="190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5507 -0.0148 C 0.5474 -0.01595 0.54393 -0.01642 0.5408 -0.01827 C 0.53924 -0.01919 0.53837 -0.02173 0.53698 -0.02312 C 0.53594 -0.02405 0.53455 -0.02428 0.53334 -0.02474 C 0.52257 -0.03908 0.51337 -0.02983 0.49514 -0.02798 C 0.48872 -0.02636 0.48507 -0.02312 0.479 -0.01988 C 0.47466 -0.01387 0.46893 -0.0104 0.46424 -0.00508 C 0.46285 -0.00346 0.46181 -0.00161 0.46042 -4.17206E-6 C 0.45851 0.00232 0.45643 0.0044 0.45434 0.00648 C 0.44809 0.02359 0.4566 0.00394 0.44688 0.01642 C 0.44601 0.01758 0.44653 0.01989 0.44566 0.02128 C 0.4448 0.0229 0.44306 0.02313 0.44202 0.02452 C 0.43941 0.02752 0.43698 0.03123 0.43455 0.03446 C 0.43212 0.0377 0.42848 0.04603 0.42848 0.04626 C 0.42466 0.06013 0.42691 0.05111 0.42344 0.06545 C 0.42257 0.06892 0.42101 0.07563 0.42101 0.07586 C 0.41945 0.10407 0.41806 0.13368 0.42466 0.1612 C 0.42691 0.18826 0.42882 0.21462 0.43212 0.24145 C 0.4316 0.27961 0.43559 0.33049 0.42709 0.37142 C 0.42552 0.39015 0.42396 0.40888 0.42223 0.42762 C 0.42153 0.43386 0.41927 0.43941 0.41858 0.44543 C 0.41667 0.46092 0.41407 0.48243 0.40868 0.4963 C 0.40469 0.50694 0.39879 0.51666 0.39375 0.52614 C 0.39028 0.53238 0.38785 0.54163 0.38403 0.54765 C 0.38021 0.55389 0.37882 0.55273 0.37414 0.55875 C 0.36146 0.57586 0.3823 0.55343 0.36302 0.57378 C 0.36042 0.57655 0.35695 0.57771 0.35434 0.58049 C 0.35157 0.58326 0.35 0.58812 0.34688 0.59043 C 0.33421 0.59876 0.3224 0.60523 0.30868 0.60986 C 0.30851 0.60986 0.30087 0.60754 0.3 0.60685 C 0.29844 0.60477 0.29775 0.60199 0.29636 0.59991 C 0.29202 0.5932 0.2875 0.5865 0.28264 0.58049 C 0.27934 0.56707 0.27327 0.55666 0.2691 0.54394 C 0.2658 0.534 0.26511 0.52174 0.26042 0.51296 C 0.25782 0.49862 0.25782 0.48752 0.25677 0.47202 C 0.25521 0.44774 0.25035 0.42345 0.24688 0.39963 C 0.24532 0.389 0.24462 0.37882 0.24202 0.36841 C 0.23629 0.25394 0.2415 0.37026 0.2382 0.1494 C 0.23785 0.12743 0.22813 0.09714 0.21598 0.0821 C 0.21302 0.07031 0.21754 0.08442 0.2099 0.07378 C 0.20851 0.07216 0.20868 0.06892 0.20747 0.0673 C 0.20157 0.05828 0.19271 0.0525 0.18403 0.05088 C 0.17049 0.0532 0.16459 0.05528 0.15313 0.05898 C 0.14862 0.06245 0.14462 0.06661 0.13959 0.06892 C 0.13733 0.0717 0.13421 0.07378 0.13212 0.07725 C 0.12813 0.08326 0.12466 0.09182 0.12101 0.09852 C 0.11841 0.11263 0.12205 0.09852 0.11598 0.11009 C 0.11233 0.11703 0.11355 0.1272 0.1099 0.13483 C 0.10955 0.13761 0.10921 0.14015 0.10868 0.14293 C 0.10834 0.14524 0.10782 0.14732 0.10747 0.1494 C 0.1066 0.15565 0.10487 0.16767 0.10487 0.1679 C 0.10556 0.21185 0.10226 0.24977 0.1099 0.29071 C 0.1125 0.31892 0.11476 0.34667 0.11598 0.37489 C 0.11598 0.37743 0.1191 0.47803 0.11112 0.50972 C 0.1099 0.52174 0.10712 0.53284 0.10365 0.54394 C 0.10209 0.5495 0.10174 0.55551 0.1 0.5606 C 0.09723 0.56938 0.09184 0.57609 0.08768 0.58372 C 0.08629 0.58927 0.08455 0.59135 0.08143 0.59529 C 0.08039 0.60199 0.07709 0.61795 0.07414 0.62304 C 0.07136 0.6279 0.06754 0.63183 0.06424 0.63622 C 0.0573 0.64617 0.0665 0.64061 0.05799 0.64455 C 0.0533 0.65287 0.04757 0.6605 0.0408 0.66605 C 0.03698 0.67322 0.03143 0.67785 0.02587 0.68224 C 0.01684 0.6982 0.02709 0.68271 0.01858 0.69057 C 0.00695 0.70098 0.01181 0.70098 -0.00486 0.70375 C -0.0085 0.70329 -0.01232 0.70329 -0.01597 0.70213 C -0.021 0.70005 -0.02552 0.68271 -0.02708 0.67901 C -0.03107 0.66999 -0.03559 0.66166 -0.03958 0.65287 C -0.04531 0.63969 -0.04652 0.62258 -0.0493 0.60824 C -0.05017 0.58974 -0.05086 0.57216 -0.05312 0.55389 C -0.05225 0.53562 -0.05434 0.50139 -0.04444 0.48312 C -0.04218 0.47433 -0.04218 0.4637 -0.03958 0.45537 C -0.03819 0.45051 -0.03593 0.44704 -0.03454 0.44219 C -0.02395 0.40611 -0.03559 0.43779 -0.02847 0.41929 C -0.02638 0.4068 -0.02569 0.39385 -0.02343 0.38136 C -0.02222 0.35084 -0.02135 0.31962 -0.01857 0.28909 C -0.01892 0.25324 -0.01909 0.21693 -0.01979 0.18062 C -0.01996 0.17184 -0.02743 0.16351 -0.03333 0.1612 C -0.03368 0.15958 -0.0335 0.15703 -0.03454 0.15611 C -0.03663 0.15403 -0.04201 0.15287 -0.04201 0.1531 C -0.05434 0.142 -0.06684 0.15195 -0.07777 0.15935 C -0.0842 0.1679 -0.09236 0.17554 -0.09757 0.18571 C -0.10225 0.19473 -0.10364 0.20491 -0.10868 0.2137 C -0.11007 0.22156 -0.11336 0.22873 -0.11475 0.23682 C -0.11684 0.24954 -0.11423 0.24283 -0.11857 0.25139 C -0.12083 0.26087 -0.12239 0.27036 -0.12465 0.27938 C -0.12586 0.284 -0.12968 0.29233 -0.12968 0.29256 C -0.13125 0.30481 -0.13472 0.31661 -0.13698 0.32887 C -0.13784 0.34691 -0.13784 0.36587 -0.14201 0.38321 C -0.14132 0.41397 -0.14132 0.43826 -0.13698 0.46693 C -0.13645 0.49237 -0.13854 0.52891 -0.13333 0.55713 C -0.1302 0.59852 -0.1184 0.65449 -0.13576 0.68872 C -0.13663 0.69219 -0.1368 0.69566 -0.13819 0.69866 C -0.1401 0.70259 -0.14375 0.70491 -0.14566 0.70861 C -0.15104 0.71925 -0.15989 0.72757 -0.16909 0.7315 C -0.17934 0.73104 -0.18975 0.73081 -0.2 0.72988 C -0.20503 0.72965 -0.20816 0.72248 -0.21111 0.71832 C -0.21232 0.71693 -0.21441 0.71647 -0.21597 0.71531 C -0.22118 0.71092 -0.22413 0.70259 -0.22847 0.69704 C -0.23107 0.68594 -0.22743 0.6982 -0.23454 0.6871 C -0.23767 0.68224 -0.23923 0.67438 -0.24201 0.66906 C -0.24375 0.66559 -0.24635 0.66282 -0.24809 0.65912 C -0.25399 0.64732 -0.25798 0.63414 -0.26302 0.62142 C -0.26336 0.61864 -0.26354 0.61587 -0.26423 0.61309 C -0.26475 0.61148 -0.26614 0.61032 -0.26666 0.60824 C -0.26753 0.60523 -0.26736 0.60153 -0.26788 0.59852 C -0.26823 0.59691 -0.26875 0.59529 -0.26909 0.59367 C -0.27031 0.57609 -0.271 0.55782 -0.27413 0.54071 C -0.27482 0.5229 -0.27586 0.50856 -0.27777 0.49145 C -0.27864 0.48405 -0.2802 0.46855 -0.2802 0.46878 C -0.28211 0.3994 -0.28003 0.33025 -0.28645 0.26111 C -0.28611 0.23983 -0.28993 0.15403 -0.27534 0.12489 C -0.27309 0.11356 -0.2717 0.10037 -0.26666 0.09043 C -0.26441 0.07794 -0.26111 0.06499 -0.25434 0.05551 C -0.25138 0.04371 -0.24461 0.03516 -0.23958 0.02452 C -0.22882 0.00185 -0.21441 -0.01642 -0.19878 -0.03307 C -0.19583 -0.0363 -0.19201 -0.03792 -0.18888 -0.04116 C -0.18159 -0.04879 -0.17569 -0.05781 -0.16788 -0.06429 C -0.16302 -0.06822 -0.15277 -0.06868 -0.14809 -0.06914 C -0.13784 -0.0703 -0.11736 -0.07238 -0.11736 -0.07215 C -0.10052 -0.07192 -0.0835 -0.07238 -0.06666 -0.07076 C -0.06388 -0.07053 -0.05746 -0.06082 -0.05555 -0.0592 C -0.04704 -0.0518 -0.03819 -0.04532 -0.02968 -0.03792 C -0.02031 -0.02983 -0.01406 -0.01618 -0.00486 -0.00832 C -0.00451 -0.0067 -0.00451 -0.00462 -0.00364 -0.00346 C 0.00035 0.00209 -3.88889E-6 -0.00439 -3.88889E-6 -4.17206E-6 " pathEditMode="relative" rAng="0" ptsTypes="fffffffffffffffffffffffffffffffffffffffffffffffffffffffffffffffffffffffffffffffffffffffffffffffffffffffffffffffffffffffffffffA">
                                      <p:cBhvr>
                                        <p:cTn id="6" dur="5000" fill="hold"/>
                                        <p:tgtEl>
                                          <p:spTgt spid="2"/>
                                        </p:tgtEl>
                                        <p:attrNameLst>
                                          <p:attrName>ppt_x</p:attrName>
                                          <p:attrName>ppt_y</p:attrName>
                                        </p:attrNameLst>
                                      </p:cBhvr>
                                      <p:rCtr x="-420" y="344"/>
                                    </p:animMotion>
                                  </p:childTnLst>
                                </p:cTn>
                              </p:par>
                            </p:childTnLst>
                          </p:cTn>
                        </p:par>
                      </p:childTnLst>
                    </p:cTn>
                  </p:par>
                  <p:par>
                    <p:cTn id="7" fill="hold">
                      <p:stCondLst>
                        <p:cond delay="indefinite"/>
                      </p:stCondLst>
                      <p:childTnLst>
                        <p:par>
                          <p:cTn id="8" fill="hold">
                            <p:stCondLst>
                              <p:cond delay="0"/>
                            </p:stCondLst>
                            <p:childTnLst>
                              <p:par>
                                <p:cTn id="9" presetID="3" presetClass="entr" presetSubtype="10" fill="hold" nodeType="click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blinds(horizontal)">
                                      <p:cBhvr>
                                        <p:cTn id="11" dur="50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4" presetClass="entr" presetSubtype="16"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box(in)">
                                      <p:cBhvr>
                                        <p:cTn id="16" dur="500"/>
                                        <p:tgtEl>
                                          <p:spTgt spid="3">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box(in)">
                                      <p:cBhvr>
                                        <p:cTn id="21" dur="500"/>
                                        <p:tgtEl>
                                          <p:spTgt spid="3">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 presetClass="entr" presetSubtype="16"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box(in)">
                                      <p:cBhvr>
                                        <p:cTn id="26" dur="5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4" presetClass="entr" presetSubtype="16"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box(in)">
                                      <p:cBhvr>
                                        <p:cTn id="31" dur="500"/>
                                        <p:tgtEl>
                                          <p:spTgt spid="3">
                                            <p:txEl>
                                              <p:pRg st="3" end="3"/>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4" presetClass="entr" presetSubtype="16" fill="hold" grpId="0"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box(in)">
                                      <p:cBhvr>
                                        <p:cTn id="36" dur="500"/>
                                        <p:tgtEl>
                                          <p:spTgt spid="3">
                                            <p:txEl>
                                              <p:pRg st="4" end="4"/>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 presetClass="entr" presetSubtype="16" fill="hold" grpId="0" nodeType="click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box(in)">
                                      <p:cBhvr>
                                        <p:cTn id="41"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tchup" pitchFamily="2" charset="0"/>
              </a:rPr>
              <a:t>Social Interactions</a:t>
            </a:r>
            <a:endParaRPr lang="en-US" dirty="0">
              <a:latin typeface="Catchup" pitchFamily="2"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atchup Thin" pitchFamily="2" charset="0"/>
              </a:rPr>
              <a:t>Often self absorbed, private world</a:t>
            </a:r>
          </a:p>
          <a:p>
            <a:r>
              <a:rPr lang="en-US" dirty="0" smtClean="0">
                <a:latin typeface="Catchup Thin" pitchFamily="2" charset="0"/>
              </a:rPr>
              <a:t>Difficulties communicating and understanding (verbal/nonverbal)</a:t>
            </a:r>
            <a:br>
              <a:rPr lang="en-US" dirty="0" smtClean="0">
                <a:latin typeface="Catchup Thin" pitchFamily="2" charset="0"/>
              </a:rPr>
            </a:br>
            <a:r>
              <a:rPr lang="en-US" dirty="0" smtClean="0">
                <a:latin typeface="Catchup Thin" pitchFamily="2" charset="0"/>
              </a:rPr>
              <a:t>    - varies</a:t>
            </a:r>
            <a:br>
              <a:rPr lang="en-US" dirty="0" smtClean="0">
                <a:latin typeface="Catchup Thin" pitchFamily="2" charset="0"/>
              </a:rPr>
            </a:br>
            <a:r>
              <a:rPr lang="en-US" dirty="0" smtClean="0">
                <a:latin typeface="Catchup Thin" pitchFamily="2" charset="0"/>
              </a:rPr>
              <a:t>    - tone</a:t>
            </a:r>
            <a:br>
              <a:rPr lang="en-US" dirty="0" smtClean="0">
                <a:latin typeface="Catchup Thin" pitchFamily="2" charset="0"/>
              </a:rPr>
            </a:br>
            <a:r>
              <a:rPr lang="en-US" dirty="0" smtClean="0">
                <a:latin typeface="Catchup Thin" pitchFamily="2" charset="0"/>
              </a:rPr>
              <a:t>    - rhythm</a:t>
            </a:r>
          </a:p>
          <a:p>
            <a:r>
              <a:rPr lang="en-US" dirty="0" smtClean="0">
                <a:latin typeface="Catchup Thin" pitchFamily="2" charset="0"/>
              </a:rPr>
              <a:t>Specific focuses/interests, WWII</a:t>
            </a:r>
          </a:p>
          <a:p>
            <a:r>
              <a:rPr lang="en-US" dirty="0" smtClean="0">
                <a:latin typeface="Catchup Thin" pitchFamily="2" charset="0"/>
              </a:rPr>
              <a:t>Rigid Language</a:t>
            </a:r>
            <a:br>
              <a:rPr lang="en-US" dirty="0" smtClean="0">
                <a:latin typeface="Catchup Thin" pitchFamily="2" charset="0"/>
              </a:rPr>
            </a:br>
            <a:r>
              <a:rPr lang="en-US" dirty="0" smtClean="0">
                <a:latin typeface="Catchup Thin" pitchFamily="2" charset="0"/>
              </a:rPr>
              <a:t>    - Echolalia</a:t>
            </a:r>
          </a:p>
          <a:p>
            <a:r>
              <a:rPr lang="en-US" dirty="0" smtClean="0">
                <a:latin typeface="Catchup Thin" pitchFamily="2" charset="0"/>
              </a:rPr>
              <a:t>Savant syndrome</a:t>
            </a:r>
          </a:p>
          <a:p>
            <a:r>
              <a:rPr lang="en-US" dirty="0" smtClean="0">
                <a:latin typeface="Catchup Thin" pitchFamily="2" charset="0"/>
              </a:rPr>
              <a:t>Uneven Development</a:t>
            </a:r>
            <a:br>
              <a:rPr lang="en-US" dirty="0" smtClean="0">
                <a:latin typeface="Catchup Thin" pitchFamily="2" charset="0"/>
              </a:rPr>
            </a:br>
            <a:r>
              <a:rPr lang="en-US" dirty="0" smtClean="0">
                <a:latin typeface="Catchup Thin" pitchFamily="2" charset="0"/>
              </a:rPr>
              <a:t>    - memory, no comprehension</a:t>
            </a:r>
          </a:p>
          <a:p>
            <a:r>
              <a:rPr lang="en-US" dirty="0" smtClean="0">
                <a:latin typeface="Catchup Thin" pitchFamily="2" charset="0"/>
              </a:rPr>
              <a:t>Trouble  developing relationships</a:t>
            </a:r>
            <a:endParaRPr lang="en-US" dirty="0">
              <a:latin typeface="Catchup Thin" pitchFamily="2" charset="0"/>
            </a:endParaRPr>
          </a:p>
        </p:txBody>
      </p:sp>
      <p:pic>
        <p:nvPicPr>
          <p:cNvPr id="2050" name="Picture 2" descr="C:\Users\Nancy\AppData\Local\Microsoft\Windows\Temporary Internet Files\Content.IE5\459I4FRP\MC900197805[1].wmf"/>
          <p:cNvPicPr>
            <a:picLocks noChangeAspect="1" noChangeArrowheads="1"/>
          </p:cNvPicPr>
          <p:nvPr/>
        </p:nvPicPr>
        <p:blipFill>
          <a:blip r:embed="rId3" cstate="print"/>
          <a:srcRect/>
          <a:stretch>
            <a:fillRect/>
          </a:stretch>
        </p:blipFill>
        <p:spPr bwMode="auto">
          <a:xfrm>
            <a:off x="4629061" y="4403725"/>
            <a:ext cx="4514939" cy="2454275"/>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11857 0.80088 C -0.11979 0.78955 -0.12257 0.78192 -0.12482 0.77128 C -0.1276 0.74168 -0.12708 0.73197 -0.12604 0.69381 C -0.12569 0.67877 -0.12604 0.65958 -0.12222 0.64455 C -0.121 0.63113 -0.11927 0.61726 -0.11493 0.605 C -0.11284 0.58488 -0.10607 0.56221 -0.09513 0.54764 C -0.09288 0.53793 -0.09583 0.54626 -0.08767 0.5377 C -0.08177 0.53146 -0.07708 0.52336 -0.0717 0.51619 C -0.06302 0.50486 -0.05572 0.49145 -0.04704 0.48011 C -0.03993 0.47086 -0.02812 0.463 -0.01857 0.45884 C -0.01284 0.45329 -0.00659 0.45167 -4.16667E-6 0.44889 C 0.00382 0.44727 0.0073 0.44381 0.01112 0.44219 C 0.02518 0.43687 0.04011 0.43548 0.05434 0.43247 C 0.06216 0.43294 0.07014 0.43247 0.07778 0.43409 C 0.08195 0.43502 0.08507 0.43987 0.08889 0.44219 C 0.09618 0.44658 0.10348 0.45213 0.11112 0.45537 C 0.1198 0.46786 0.12934 0.4778 0.13698 0.49168 C 0.13941 0.50116 0.1441 0.50856 0.14688 0.51804 C 0.15 0.52845 0.15243 0.53909 0.15556 0.54926 C 0.16181 0.56962 0.15348 0.53654 0.16042 0.5673 C 0.16112 0.57054 0.16285 0.57725 0.16285 0.57748 C 0.16511 0.59899 0.16233 0.65264 0.15053 0.67415 C 0.14566 0.68294 0.13803 0.69566 0.13073 0.70051 C 0.1283 0.70213 0.12587 0.70398 0.12344 0.70537 C 0.12101 0.70676 0.11598 0.70861 0.11598 0.70884 C 0.11094 0.71578 0.1158 0.71023 0.10365 0.71369 C 0.09809 0.71531 0.09167 0.71786 0.08629 0.72017 C 0.07153 0.71971 0.0566 0.71994 0.04184 0.71855 C 0.03959 0.71832 0.03785 0.71624 0.03577 0.71531 C 0.02813 0.71161 0.0191 0.70745 0.01112 0.70537 C 0.00226 0.70306 -0.00625 0.69866 -0.01493 0.69566 C -0.01909 0.69427 -0.02725 0.69057 -0.02725 0.6908 C -0.03281 0.68571 -0.04097 0.68363 -0.04566 0.67739 C -0.04913 0.67276 -0.05486 0.66351 -0.05937 0.65935 C -0.06666 0.65264 -0.0618 0.65958 -0.06788 0.65287 C -0.0743 0.6457 -0.08055 0.63784 -0.08645 0.62974 C -0.08802 0.62743 -0.08871 0.62419 -0.0901 0.62165 C -0.09444 0.61309 -0.09947 0.60523 -0.10382 0.5969 C -0.10746 0.58974 -0.1092 0.58095 -0.11232 0.57378 C -0.11371 0.57077 -0.11597 0.56869 -0.11736 0.56568 C -0.121 0.55019 -0.12482 0.53469 -0.12968 0.51966 C -0.13211 0.49931 -0.13576 0.47919 -0.13836 0.45884 C -0.13784 0.42253 -0.14305 0.39362 -0.13211 0.36332 C -0.12951 0.34251 -0.12274 0.32123 -0.11371 0.30412 C -0.10989 0.29672 -0.10694 0.28932 -0.10121 0.28446 C -0.09166 0.26689 -0.07986 0.25555 -0.06423 0.24977 C -0.05781 0.24399 -0.05086 0.24445 -0.04322 0.2433 C -0.03125 0.24376 -0.01944 0.24399 -0.00746 0.24492 C 0.00053 0.24561 0.0033 0.25162 0.01233 0.25324 C 0.01441 0.25486 0.01632 0.25671 0.01841 0.2581 C 0.02049 0.25949 0.02275 0.25995 0.02466 0.26134 C 0.03264 0.26712 0.03473 0.27082 0.04323 0.27452 C 0.05087 0.28122 0.05903 0.28701 0.06789 0.29094 C 0.0783 0.29973 0.08924 0.30597 0.1 0.31406 C 0.1033 0.31661 0.1066 0.31938 0.1099 0.32216 C 0.11198 0.32378 0.11598 0.32725 0.11598 0.32748 C 0.12205 0.33927 0.11389 0.3254 0.12344 0.33372 C 0.12466 0.33488 0.12466 0.33765 0.12587 0.33858 C 0.12778 0.33997 0.13004 0.33974 0.13212 0.34043 C 0.13698 0.35315 0.15035 0.35962 0.15799 0.37003 C 0.16563 0.38021 0.15938 0.37674 0.16667 0.37974 C 0.16945 0.39131 0.16528 0.37836 0.17275 0.38807 C 0.18421 0.40287 0.16945 0.39108 0.18143 0.39963 C 0.18299 0.40611 0.19497 0.42091 0.19879 0.42577 C 0.20487 0.43386 0.2073 0.44542 0.21355 0.45375 C 0.21702 0.46832 0.22553 0.48127 0.23212 0.4933 C 0.23577 0.5 0.23733 0.50532 0.24184 0.51134 C 0.24549 0.52429 0.26007 0.54279 0.2691 0.55088 C 0.27605 0.56476 0.28733 0.57285 0.2974 0.5821 C 0.30434 0.58858 0.30903 0.59806 0.31719 0.60176 C 0.32205 0.61194 0.3165 0.60246 0.32587 0.61009 C 0.33646 0.61864 0.32327 0.61217 0.33334 0.61656 C 0.34202 0.62373 0.34705 0.62674 0.35678 0.62974 C 0.36546 0.62836 0.37466 0.62928 0.38264 0.62489 C 0.38907 0.62142 0.39532 0.61332 0.40122 0.60847 C 0.40799 0.60292 0.4158 0.59852 0.42101 0.5902 C 0.44219 0.55643 0.4441 0.5192 0.45174 0.4785 C 0.45469 0.43155 0.45782 0.38252 0.44688 0.33696 C 0.44532 0.32193 0.44393 0.30505 0.43941 0.29094 C 0.43664 0.28192 0.43316 0.27382 0.43073 0.26457 C 0.43021 0.26272 0.42813 0.26272 0.42709 0.26134 C 0.42153 0.25486 0.41684 0.24792 0.41112 0.24168 C 0.40434 0.23451 0.39566 0.22965 0.38768 0.22526 C 0.38178 0.22202 0.37518 0.22271 0.3691 0.22017 C 0.35521 0.21416 0.3415 0.21208 0.32709 0.21046 C 0.31303 0.20421 0.2974 0.20329 0.28264 0.20213 C 0.26823 0.20259 0.25382 0.20283 0.23941 0.20375 C 0.22987 0.20444 0.20591 0.21439 0.1974 0.22017 C 0.18976 0.22526 0.18368 0.23104 0.17518 0.23335 C 0.17049 0.23613 0.1665 0.2396 0.16164 0.24168 C 0.15886 0.24422 0.15573 0.24561 0.15296 0.24815 C 0.15157 0.24954 0.15087 0.25209 0.14931 0.25324 C 0.13941 0.2618 0.12726 0.26642 0.11719 0.27452 C 0.10868 0.28146 0.10053 0.28932 0.09132 0.29418 C 0.08629 0.30135 0.07778 0.30366 0.07153 0.30898 C 0.06528 0.3143 0.05799 0.31823 0.05174 0.32378 C 0.03803 0.33604 0.05243 0.32609 0.04063 0.33372 C 0.03438 0.34505 0.04011 0.33696 0.02952 0.34529 C 0.01632 0.35569 0.00209 0.36726 -0.00989 0.37974 C -0.01215 0.38206 -0.01371 0.38576 -0.01614 0.38807 C -0.0184 0.39015 -0.02135 0.39061 -0.02343 0.39293 C -0.02673 0.39616 -0.02882 0.40125 -0.03211 0.40449 C -0.04236 0.41443 -0.04079 0.40773 -0.05069 0.41605 C -0.05382 0.41883 -0.05607 0.42322 -0.05937 0.42577 C -0.06527 0.43039 -0.0717 0.4334 -0.07777 0.43733 C -0.08107 0.43941 -0.0835 0.44311 -0.08645 0.44566 C -0.09635 0.45398 -0.10816 0.45999 -0.11857 0.46693 C -0.12413 0.47063 -0.13003 0.47595 -0.13593 0.4785 C -0.14305 0.48567 -0.15052 0.48937 -0.15816 0.49492 C -0.16857 0.50255 -0.15763 0.49792 -0.16788 0.50139 C -0.17569 0.50925 -0.18472 0.51064 -0.19392 0.51457 C -0.21041 0.51319 -0.21336 0.51295 -0.22604 0.50486 C -0.22968 0.49954 -0.23507 0.49561 -0.23958 0.49168 C -0.24739 0.47526 -0.23524 0.49885 -0.24704 0.48335 C -0.25277 0.47572 -0.25156 0.47248 -0.25816 0.46693 C -0.26024 0.46115 -0.26302 0.45768 -0.26545 0.45213 C -0.26944 0.44288 -0.27257 0.4334 -0.27656 0.42415 C -0.27777 0.41605 -0.28003 0.41189 -0.28281 0.40449 C -0.28472 0.39408 -0.28576 0.38368 -0.28767 0.37327 C -0.28871 0.36263 -0.28923 0.35222 -0.29149 0.34205 C -0.29635 0.29556 -0.29513 0.247 -0.28402 0.20213 C -0.2809 0.18941 -0.27291 0.17762 -0.26788 0.16605 C -0.26145 0.15125 -0.25711 0.13298 -0.24566 0.12327 C -0.24236 0.11679 -0.23923 0.11309 -0.23454 0.10847 C -0.22934 0.09806 -0.23593 0.10916 -0.22482 0.10014 C -0.21805 0.09482 -0.21406 0.08627 -0.20625 0.08372 C -0.19704 0.07586 -0.18715 0.07239 -0.17656 0.06892 C -0.16093 0.07008 -0.14531 0.07008 -0.12968 0.07216 C -0.12777 0.07239 -0.12656 0.0747 -0.12482 0.07563 C -0.11632 0.08025 -0.10468 0.08372 -0.09635 0.08696 C -0.07048 0.09667 -0.04548 0.11171 -0.01857 0.11494 C -0.01197 0.11656 -0.00538 0.11795 0.00122 0.12003 C 0.01042 0.12813 0.00053 0.12073 0.02223 0.12489 C 0.03368 0.1272 0.05018 0.1346 0.06164 0.13969 C 0.06389 0.14061 0.06598 0.1427 0.06789 0.14455 C 0.06893 0.14547 0.06928 0.14732 0.07032 0.14801 C 0.07778 0.1531 0.08803 0.15472 0.09497 0.16097 C 0.09618 0.16212 0.0974 0.16374 0.09879 0.16443 C 0.10278 0.16605 0.11112 0.16767 0.11112 0.1679 C 0.12483 0.17877 0.11875 0.176 0.1283 0.17924 C 0.15417 0.19936 0.1823 0.21369 0.21233 0.21693 C 0.24514 0.21531 0.24289 0.21416 0.26789 0.20884 C 0.27414 0.20352 0.28004 0.20352 0.28629 0.19889 C 0.2908 0.19566 0.29549 0.19242 0.3 0.18895 C 0.30382 0.18617 0.30747 0.18247 0.31112 0.17924 C 0.31459 0.17623 0.31928 0.17484 0.32223 0.17091 C 0.32674 0.1649 0.32431 0.16675 0.32952 0.16443 C 0.3316 0.16166 0.33351 0.15865 0.33577 0.15611 C 0.33803 0.15357 0.34115 0.15241 0.34323 0.14963 C 0.34705 0.14431 0.34896 0.13876 0.35434 0.13645 C 0.35712 0.12466 0.35313 0.139 0.36042 0.12489 C 0.36198 0.12188 0.3625 0.11795 0.36407 0.11494 C 0.3658 0.11124 0.36841 0.1087 0.37032 0.10523 C 0.37205 0.09806 0.37553 0.09413 0.37778 0.08696 C 0.379 0.07748 0.37987 0.06892 0.38386 0.06083 C 0.38542 0.04186 0.38855 0.01989 0.38021 0.00324 C 0.37726 -0.00902 0.37969 -0.00439 0.37396 -0.01156 C 0.36806 -0.02775 0.37535 -0.01202 0.36789 -0.01989 C 0.36667 -0.02104 0.36632 -0.02335 0.36546 -0.02474 C 0.36112 -0.03168 0.36459 -0.02405 0.35921 -0.03145 C 0.3533 -0.03931 0.34896 -0.04602 0.34063 -0.04949 C 0.33351 -0.05573 0.32605 -0.06475 0.31841 -0.06915 C 0.31389 -0.07169 0.31233 -0.06961 0.30851 -0.07238 C 0.29514 -0.0821 0.28716 -0.08742 0.27153 -0.09227 C 0.25816 -0.10129 0.24306 -0.10384 0.2283 -0.10545 C 0.19931 -0.11309 0.17049 -0.09898 0.14184 -0.09389 C 0.13073 -0.09204 0.11962 -0.08927 0.10851 -0.08718 C 0.10573 -0.08672 0.1 -0.08557 0.1 -0.08533 C 0.09827 -0.08395 0.09688 -0.08186 0.09497 -0.08071 C 0.09271 -0.07909 0.08768 -0.07747 0.08768 -0.07724 C 0.08386 -0.07238 0.079 -0.071 0.07396 -0.06753 C 0.06928 -0.06406 0.06546 -0.05989 0.06042 -0.05758 C 0.05487 -0.05018 0.03941 -0.03631 0.03212 -0.03307 C 0.03125 -0.03191 0.03056 -0.03052 0.02952 -0.0296 C 0.02848 -0.02867 0.02691 -0.02914 0.02587 -0.02798 C 0.01806 -0.01965 0.029 -0.02544 0.01962 -0.0215 C 0.0158 -0.01757 0.01268 -0.01341 0.00851 -0.00994 C 0.00608 -0.00485 0.00382 -0.003 -4.16667E-6 -3.89454E-6 " pathEditMode="relative" rAng="0" ptsTypes="fffffffffffffffffffffffffffffffffffffffffffffffffffffffffffffffffffffffffffffffffffffffffffffffffffffffffffffffffffffffffffffffffffffffffffffffffffffffffffffffffffffffffffffffffA">
                                      <p:cBhvr>
                                        <p:cTn id="6" dur="5000" fill="hold"/>
                                        <p:tgtEl>
                                          <p:spTgt spid="2"/>
                                        </p:tgtEl>
                                        <p:attrNameLst>
                                          <p:attrName>ppt_x</p:attrName>
                                          <p:attrName>ppt_y</p:attrName>
                                        </p:attrNameLst>
                                      </p:cBhvr>
                                      <p:rCtr x="199" y="-457"/>
                                    </p:animMotion>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2050"/>
                                        </p:tgtEl>
                                        <p:attrNameLst>
                                          <p:attrName>style.visibility</p:attrName>
                                        </p:attrNameLst>
                                      </p:cBhvr>
                                      <p:to>
                                        <p:strVal val="visible"/>
                                      </p:to>
                                    </p:set>
                                    <p:anim calcmode="lin" valueType="num">
                                      <p:cBhvr additive="base">
                                        <p:cTn id="11" dur="500" fill="hold"/>
                                        <p:tgtEl>
                                          <p:spTgt spid="2050"/>
                                        </p:tgtEl>
                                        <p:attrNameLst>
                                          <p:attrName>ppt_x</p:attrName>
                                        </p:attrNameLst>
                                      </p:cBhvr>
                                      <p:tavLst>
                                        <p:tav tm="0">
                                          <p:val>
                                            <p:strVal val="#ppt_x"/>
                                          </p:val>
                                        </p:tav>
                                        <p:tav tm="100000">
                                          <p:val>
                                            <p:strVal val="#ppt_x"/>
                                          </p:val>
                                        </p:tav>
                                      </p:tavLst>
                                    </p:anim>
                                    <p:anim calcmode="lin" valueType="num">
                                      <p:cBhvr additive="base">
                                        <p:cTn id="12" dur="500" fill="hold"/>
                                        <p:tgtEl>
                                          <p:spTgt spid="2050"/>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34" presetClass="emph" presetSubtype="0" fill="hold" grpId="0" nodeType="clickEffect">
                                  <p:stCondLst>
                                    <p:cond delay="0"/>
                                  </p:stCondLst>
                                  <p:iterate type="lt">
                                    <p:tmPct val="10000"/>
                                  </p:iterate>
                                  <p:childTnLst>
                                    <p:animMotion origin="layout" path="M 0.0 0.0 L 0.0 -0.07213" pathEditMode="relative" ptsTypes="">
                                      <p:cBhvr>
                                        <p:cTn id="16" dur="250" accel="50000" decel="50000" autoRev="1" fill="hold">
                                          <p:stCondLst>
                                            <p:cond delay="0"/>
                                          </p:stCondLst>
                                        </p:cTn>
                                        <p:tgtEl>
                                          <p:spTgt spid="3">
                                            <p:txEl>
                                              <p:pRg st="0" end="0"/>
                                            </p:txEl>
                                          </p:spTgt>
                                        </p:tgtEl>
                                        <p:attrNameLst>
                                          <p:attrName>ppt_x</p:attrName>
                                          <p:attrName>ppt_y</p:attrName>
                                        </p:attrNameLst>
                                      </p:cBhvr>
                                    </p:animMotion>
                                    <p:animRot by="1500000">
                                      <p:cBhvr>
                                        <p:cTn id="17" dur="125" fill="hold">
                                          <p:stCondLst>
                                            <p:cond delay="0"/>
                                          </p:stCondLst>
                                        </p:cTn>
                                        <p:tgtEl>
                                          <p:spTgt spid="3">
                                            <p:txEl>
                                              <p:pRg st="0" end="0"/>
                                            </p:txEl>
                                          </p:spTgt>
                                        </p:tgtEl>
                                        <p:attrNameLst>
                                          <p:attrName>r</p:attrName>
                                        </p:attrNameLst>
                                      </p:cBhvr>
                                    </p:animRot>
                                    <p:animRot by="-1500000">
                                      <p:cBhvr>
                                        <p:cTn id="18" dur="125" fill="hold">
                                          <p:stCondLst>
                                            <p:cond delay="125"/>
                                          </p:stCondLst>
                                        </p:cTn>
                                        <p:tgtEl>
                                          <p:spTgt spid="3">
                                            <p:txEl>
                                              <p:pRg st="0" end="0"/>
                                            </p:txEl>
                                          </p:spTgt>
                                        </p:tgtEl>
                                        <p:attrNameLst>
                                          <p:attrName>r</p:attrName>
                                        </p:attrNameLst>
                                      </p:cBhvr>
                                    </p:animRot>
                                    <p:animRot by="-1500000">
                                      <p:cBhvr>
                                        <p:cTn id="19" dur="125" fill="hold">
                                          <p:stCondLst>
                                            <p:cond delay="250"/>
                                          </p:stCondLst>
                                        </p:cTn>
                                        <p:tgtEl>
                                          <p:spTgt spid="3">
                                            <p:txEl>
                                              <p:pRg st="0" end="0"/>
                                            </p:txEl>
                                          </p:spTgt>
                                        </p:tgtEl>
                                        <p:attrNameLst>
                                          <p:attrName>r</p:attrName>
                                        </p:attrNameLst>
                                      </p:cBhvr>
                                    </p:animRot>
                                    <p:animRot by="1500000">
                                      <p:cBhvr>
                                        <p:cTn id="20" dur="125" fill="hold">
                                          <p:stCondLst>
                                            <p:cond delay="375"/>
                                          </p:stCondLst>
                                        </p:cTn>
                                        <p:tgtEl>
                                          <p:spTgt spid="3">
                                            <p:txEl>
                                              <p:pRg st="0" end="0"/>
                                            </p:txEl>
                                          </p:spTgt>
                                        </p:tgtEl>
                                        <p:attrNameLst>
                                          <p:attrName>r</p:attrName>
                                        </p:attrNameLst>
                                      </p:cBhvr>
                                    </p:animRot>
                                  </p:childTnLst>
                                </p:cTn>
                              </p:par>
                            </p:childTnLst>
                          </p:cTn>
                        </p:par>
                      </p:childTnLst>
                    </p:cTn>
                  </p:par>
                  <p:par>
                    <p:cTn id="21" fill="hold">
                      <p:stCondLst>
                        <p:cond delay="indefinite"/>
                      </p:stCondLst>
                      <p:childTnLst>
                        <p:par>
                          <p:cTn id="22" fill="hold">
                            <p:stCondLst>
                              <p:cond delay="0"/>
                            </p:stCondLst>
                            <p:childTnLst>
                              <p:par>
                                <p:cTn id="23" presetID="34" presetClass="emph" presetSubtype="0" fill="hold" grpId="0" nodeType="clickEffect">
                                  <p:stCondLst>
                                    <p:cond delay="0"/>
                                  </p:stCondLst>
                                  <p:iterate type="lt">
                                    <p:tmPct val="10000"/>
                                  </p:iterate>
                                  <p:childTnLst>
                                    <p:animMotion origin="layout" path="M 0.0 0.0 L 0.0 -0.07213" pathEditMode="relative" ptsTypes="">
                                      <p:cBhvr>
                                        <p:cTn id="24" dur="250" accel="50000" decel="50000" autoRev="1" fill="hold">
                                          <p:stCondLst>
                                            <p:cond delay="0"/>
                                          </p:stCondLst>
                                        </p:cTn>
                                        <p:tgtEl>
                                          <p:spTgt spid="3">
                                            <p:txEl>
                                              <p:pRg st="1" end="1"/>
                                            </p:txEl>
                                          </p:spTgt>
                                        </p:tgtEl>
                                        <p:attrNameLst>
                                          <p:attrName>ppt_x</p:attrName>
                                          <p:attrName>ppt_y</p:attrName>
                                        </p:attrNameLst>
                                      </p:cBhvr>
                                    </p:animMotion>
                                    <p:animRot by="1500000">
                                      <p:cBhvr>
                                        <p:cTn id="25" dur="125" fill="hold">
                                          <p:stCondLst>
                                            <p:cond delay="0"/>
                                          </p:stCondLst>
                                        </p:cTn>
                                        <p:tgtEl>
                                          <p:spTgt spid="3">
                                            <p:txEl>
                                              <p:pRg st="1" end="1"/>
                                            </p:txEl>
                                          </p:spTgt>
                                        </p:tgtEl>
                                        <p:attrNameLst>
                                          <p:attrName>r</p:attrName>
                                        </p:attrNameLst>
                                      </p:cBhvr>
                                    </p:animRot>
                                    <p:animRot by="-1500000">
                                      <p:cBhvr>
                                        <p:cTn id="26" dur="125" fill="hold">
                                          <p:stCondLst>
                                            <p:cond delay="125"/>
                                          </p:stCondLst>
                                        </p:cTn>
                                        <p:tgtEl>
                                          <p:spTgt spid="3">
                                            <p:txEl>
                                              <p:pRg st="1" end="1"/>
                                            </p:txEl>
                                          </p:spTgt>
                                        </p:tgtEl>
                                        <p:attrNameLst>
                                          <p:attrName>r</p:attrName>
                                        </p:attrNameLst>
                                      </p:cBhvr>
                                    </p:animRot>
                                    <p:animRot by="-1500000">
                                      <p:cBhvr>
                                        <p:cTn id="27" dur="125" fill="hold">
                                          <p:stCondLst>
                                            <p:cond delay="250"/>
                                          </p:stCondLst>
                                        </p:cTn>
                                        <p:tgtEl>
                                          <p:spTgt spid="3">
                                            <p:txEl>
                                              <p:pRg st="1" end="1"/>
                                            </p:txEl>
                                          </p:spTgt>
                                        </p:tgtEl>
                                        <p:attrNameLst>
                                          <p:attrName>r</p:attrName>
                                        </p:attrNameLst>
                                      </p:cBhvr>
                                    </p:animRot>
                                    <p:animRot by="1500000">
                                      <p:cBhvr>
                                        <p:cTn id="28" dur="125" fill="hold">
                                          <p:stCondLst>
                                            <p:cond delay="375"/>
                                          </p:stCondLst>
                                        </p:cTn>
                                        <p:tgtEl>
                                          <p:spTgt spid="3">
                                            <p:txEl>
                                              <p:pRg st="1" end="1"/>
                                            </p:txEl>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34" presetClass="emph" presetSubtype="0" fill="hold" grpId="0" nodeType="clickEffect">
                                  <p:stCondLst>
                                    <p:cond delay="0"/>
                                  </p:stCondLst>
                                  <p:iterate type="lt">
                                    <p:tmPct val="10000"/>
                                  </p:iterate>
                                  <p:childTnLst>
                                    <p:animMotion origin="layout" path="M 0.0 0.0 L 0.0 -0.07213" pathEditMode="relative" ptsTypes="">
                                      <p:cBhvr>
                                        <p:cTn id="32" dur="250" accel="50000" decel="50000" autoRev="1" fill="hold">
                                          <p:stCondLst>
                                            <p:cond delay="0"/>
                                          </p:stCondLst>
                                        </p:cTn>
                                        <p:tgtEl>
                                          <p:spTgt spid="3">
                                            <p:txEl>
                                              <p:pRg st="2" end="2"/>
                                            </p:txEl>
                                          </p:spTgt>
                                        </p:tgtEl>
                                        <p:attrNameLst>
                                          <p:attrName>ppt_x</p:attrName>
                                          <p:attrName>ppt_y</p:attrName>
                                        </p:attrNameLst>
                                      </p:cBhvr>
                                    </p:animMotion>
                                    <p:animRot by="1500000">
                                      <p:cBhvr>
                                        <p:cTn id="33" dur="125" fill="hold">
                                          <p:stCondLst>
                                            <p:cond delay="0"/>
                                          </p:stCondLst>
                                        </p:cTn>
                                        <p:tgtEl>
                                          <p:spTgt spid="3">
                                            <p:txEl>
                                              <p:pRg st="2" end="2"/>
                                            </p:txEl>
                                          </p:spTgt>
                                        </p:tgtEl>
                                        <p:attrNameLst>
                                          <p:attrName>r</p:attrName>
                                        </p:attrNameLst>
                                      </p:cBhvr>
                                    </p:animRot>
                                    <p:animRot by="-1500000">
                                      <p:cBhvr>
                                        <p:cTn id="34" dur="125" fill="hold">
                                          <p:stCondLst>
                                            <p:cond delay="125"/>
                                          </p:stCondLst>
                                        </p:cTn>
                                        <p:tgtEl>
                                          <p:spTgt spid="3">
                                            <p:txEl>
                                              <p:pRg st="2" end="2"/>
                                            </p:txEl>
                                          </p:spTgt>
                                        </p:tgtEl>
                                        <p:attrNameLst>
                                          <p:attrName>r</p:attrName>
                                        </p:attrNameLst>
                                      </p:cBhvr>
                                    </p:animRot>
                                    <p:animRot by="-1500000">
                                      <p:cBhvr>
                                        <p:cTn id="35" dur="125" fill="hold">
                                          <p:stCondLst>
                                            <p:cond delay="250"/>
                                          </p:stCondLst>
                                        </p:cTn>
                                        <p:tgtEl>
                                          <p:spTgt spid="3">
                                            <p:txEl>
                                              <p:pRg st="2" end="2"/>
                                            </p:txEl>
                                          </p:spTgt>
                                        </p:tgtEl>
                                        <p:attrNameLst>
                                          <p:attrName>r</p:attrName>
                                        </p:attrNameLst>
                                      </p:cBhvr>
                                    </p:animRot>
                                    <p:animRot by="1500000">
                                      <p:cBhvr>
                                        <p:cTn id="36" dur="125" fill="hold">
                                          <p:stCondLst>
                                            <p:cond delay="375"/>
                                          </p:stCondLst>
                                        </p:cTn>
                                        <p:tgtEl>
                                          <p:spTgt spid="3">
                                            <p:txEl>
                                              <p:pRg st="2" end="2"/>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34" presetClass="emph" presetSubtype="0" fill="hold" grpId="0" nodeType="clickEffect">
                                  <p:stCondLst>
                                    <p:cond delay="0"/>
                                  </p:stCondLst>
                                  <p:iterate type="lt">
                                    <p:tmPct val="10000"/>
                                  </p:iterate>
                                  <p:childTnLst>
                                    <p:animMotion origin="layout" path="M 0.0 0.0 L 0.0 -0.07213" pathEditMode="relative" ptsTypes="">
                                      <p:cBhvr>
                                        <p:cTn id="40" dur="250" accel="50000" decel="50000" autoRev="1" fill="hold">
                                          <p:stCondLst>
                                            <p:cond delay="0"/>
                                          </p:stCondLst>
                                        </p:cTn>
                                        <p:tgtEl>
                                          <p:spTgt spid="3">
                                            <p:txEl>
                                              <p:pRg st="3" end="3"/>
                                            </p:txEl>
                                          </p:spTgt>
                                        </p:tgtEl>
                                        <p:attrNameLst>
                                          <p:attrName>ppt_x</p:attrName>
                                          <p:attrName>ppt_y</p:attrName>
                                        </p:attrNameLst>
                                      </p:cBhvr>
                                    </p:animMotion>
                                    <p:animRot by="1500000">
                                      <p:cBhvr>
                                        <p:cTn id="41" dur="125" fill="hold">
                                          <p:stCondLst>
                                            <p:cond delay="0"/>
                                          </p:stCondLst>
                                        </p:cTn>
                                        <p:tgtEl>
                                          <p:spTgt spid="3">
                                            <p:txEl>
                                              <p:pRg st="3" end="3"/>
                                            </p:txEl>
                                          </p:spTgt>
                                        </p:tgtEl>
                                        <p:attrNameLst>
                                          <p:attrName>r</p:attrName>
                                        </p:attrNameLst>
                                      </p:cBhvr>
                                    </p:animRot>
                                    <p:animRot by="-1500000">
                                      <p:cBhvr>
                                        <p:cTn id="42" dur="125" fill="hold">
                                          <p:stCondLst>
                                            <p:cond delay="125"/>
                                          </p:stCondLst>
                                        </p:cTn>
                                        <p:tgtEl>
                                          <p:spTgt spid="3">
                                            <p:txEl>
                                              <p:pRg st="3" end="3"/>
                                            </p:txEl>
                                          </p:spTgt>
                                        </p:tgtEl>
                                        <p:attrNameLst>
                                          <p:attrName>r</p:attrName>
                                        </p:attrNameLst>
                                      </p:cBhvr>
                                    </p:animRot>
                                    <p:animRot by="-1500000">
                                      <p:cBhvr>
                                        <p:cTn id="43" dur="125" fill="hold">
                                          <p:stCondLst>
                                            <p:cond delay="250"/>
                                          </p:stCondLst>
                                        </p:cTn>
                                        <p:tgtEl>
                                          <p:spTgt spid="3">
                                            <p:txEl>
                                              <p:pRg st="3" end="3"/>
                                            </p:txEl>
                                          </p:spTgt>
                                        </p:tgtEl>
                                        <p:attrNameLst>
                                          <p:attrName>r</p:attrName>
                                        </p:attrNameLst>
                                      </p:cBhvr>
                                    </p:animRot>
                                    <p:animRot by="1500000">
                                      <p:cBhvr>
                                        <p:cTn id="44" dur="125" fill="hold">
                                          <p:stCondLst>
                                            <p:cond delay="375"/>
                                          </p:stCondLst>
                                        </p:cTn>
                                        <p:tgtEl>
                                          <p:spTgt spid="3">
                                            <p:txEl>
                                              <p:pRg st="3" end="3"/>
                                            </p:txEl>
                                          </p:spTgt>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34" presetClass="emph" presetSubtype="0" fill="hold" grpId="0" nodeType="clickEffect">
                                  <p:stCondLst>
                                    <p:cond delay="0"/>
                                  </p:stCondLst>
                                  <p:iterate type="lt">
                                    <p:tmPct val="10000"/>
                                  </p:iterate>
                                  <p:childTnLst>
                                    <p:animMotion origin="layout" path="M 0.0 0.0 L 0.0 -0.07213" pathEditMode="relative" ptsTypes="">
                                      <p:cBhvr>
                                        <p:cTn id="48" dur="250" accel="50000" decel="50000" autoRev="1" fill="hold">
                                          <p:stCondLst>
                                            <p:cond delay="0"/>
                                          </p:stCondLst>
                                        </p:cTn>
                                        <p:tgtEl>
                                          <p:spTgt spid="3">
                                            <p:txEl>
                                              <p:pRg st="4" end="4"/>
                                            </p:txEl>
                                          </p:spTgt>
                                        </p:tgtEl>
                                        <p:attrNameLst>
                                          <p:attrName>ppt_x</p:attrName>
                                          <p:attrName>ppt_y</p:attrName>
                                        </p:attrNameLst>
                                      </p:cBhvr>
                                    </p:animMotion>
                                    <p:animRot by="1500000">
                                      <p:cBhvr>
                                        <p:cTn id="49" dur="125" fill="hold">
                                          <p:stCondLst>
                                            <p:cond delay="0"/>
                                          </p:stCondLst>
                                        </p:cTn>
                                        <p:tgtEl>
                                          <p:spTgt spid="3">
                                            <p:txEl>
                                              <p:pRg st="4" end="4"/>
                                            </p:txEl>
                                          </p:spTgt>
                                        </p:tgtEl>
                                        <p:attrNameLst>
                                          <p:attrName>r</p:attrName>
                                        </p:attrNameLst>
                                      </p:cBhvr>
                                    </p:animRot>
                                    <p:animRot by="-1500000">
                                      <p:cBhvr>
                                        <p:cTn id="50" dur="125" fill="hold">
                                          <p:stCondLst>
                                            <p:cond delay="125"/>
                                          </p:stCondLst>
                                        </p:cTn>
                                        <p:tgtEl>
                                          <p:spTgt spid="3">
                                            <p:txEl>
                                              <p:pRg st="4" end="4"/>
                                            </p:txEl>
                                          </p:spTgt>
                                        </p:tgtEl>
                                        <p:attrNameLst>
                                          <p:attrName>r</p:attrName>
                                        </p:attrNameLst>
                                      </p:cBhvr>
                                    </p:animRot>
                                    <p:animRot by="-1500000">
                                      <p:cBhvr>
                                        <p:cTn id="51" dur="125" fill="hold">
                                          <p:stCondLst>
                                            <p:cond delay="250"/>
                                          </p:stCondLst>
                                        </p:cTn>
                                        <p:tgtEl>
                                          <p:spTgt spid="3">
                                            <p:txEl>
                                              <p:pRg st="4" end="4"/>
                                            </p:txEl>
                                          </p:spTgt>
                                        </p:tgtEl>
                                        <p:attrNameLst>
                                          <p:attrName>r</p:attrName>
                                        </p:attrNameLst>
                                      </p:cBhvr>
                                    </p:animRot>
                                    <p:animRot by="1500000">
                                      <p:cBhvr>
                                        <p:cTn id="52" dur="125" fill="hold">
                                          <p:stCondLst>
                                            <p:cond delay="375"/>
                                          </p:stCondLst>
                                        </p:cTn>
                                        <p:tgtEl>
                                          <p:spTgt spid="3">
                                            <p:txEl>
                                              <p:pRg st="4" end="4"/>
                                            </p:txEl>
                                          </p:spTgt>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34" presetClass="emph" presetSubtype="0" fill="hold" grpId="0" nodeType="clickEffect">
                                  <p:stCondLst>
                                    <p:cond delay="0"/>
                                  </p:stCondLst>
                                  <p:iterate type="lt">
                                    <p:tmPct val="10000"/>
                                  </p:iterate>
                                  <p:childTnLst>
                                    <p:animMotion origin="layout" path="M 0.0 0.0 L 0.0 -0.07213" pathEditMode="relative" ptsTypes="">
                                      <p:cBhvr>
                                        <p:cTn id="56" dur="250" accel="50000" decel="50000" autoRev="1" fill="hold">
                                          <p:stCondLst>
                                            <p:cond delay="0"/>
                                          </p:stCondLst>
                                        </p:cTn>
                                        <p:tgtEl>
                                          <p:spTgt spid="3">
                                            <p:txEl>
                                              <p:pRg st="5" end="5"/>
                                            </p:txEl>
                                          </p:spTgt>
                                        </p:tgtEl>
                                        <p:attrNameLst>
                                          <p:attrName>ppt_x</p:attrName>
                                          <p:attrName>ppt_y</p:attrName>
                                        </p:attrNameLst>
                                      </p:cBhvr>
                                    </p:animMotion>
                                    <p:animRot by="1500000">
                                      <p:cBhvr>
                                        <p:cTn id="57" dur="125" fill="hold">
                                          <p:stCondLst>
                                            <p:cond delay="0"/>
                                          </p:stCondLst>
                                        </p:cTn>
                                        <p:tgtEl>
                                          <p:spTgt spid="3">
                                            <p:txEl>
                                              <p:pRg st="5" end="5"/>
                                            </p:txEl>
                                          </p:spTgt>
                                        </p:tgtEl>
                                        <p:attrNameLst>
                                          <p:attrName>r</p:attrName>
                                        </p:attrNameLst>
                                      </p:cBhvr>
                                    </p:animRot>
                                    <p:animRot by="-1500000">
                                      <p:cBhvr>
                                        <p:cTn id="58" dur="125" fill="hold">
                                          <p:stCondLst>
                                            <p:cond delay="125"/>
                                          </p:stCondLst>
                                        </p:cTn>
                                        <p:tgtEl>
                                          <p:spTgt spid="3">
                                            <p:txEl>
                                              <p:pRg st="5" end="5"/>
                                            </p:txEl>
                                          </p:spTgt>
                                        </p:tgtEl>
                                        <p:attrNameLst>
                                          <p:attrName>r</p:attrName>
                                        </p:attrNameLst>
                                      </p:cBhvr>
                                    </p:animRot>
                                    <p:animRot by="-1500000">
                                      <p:cBhvr>
                                        <p:cTn id="59" dur="125" fill="hold">
                                          <p:stCondLst>
                                            <p:cond delay="250"/>
                                          </p:stCondLst>
                                        </p:cTn>
                                        <p:tgtEl>
                                          <p:spTgt spid="3">
                                            <p:txEl>
                                              <p:pRg st="5" end="5"/>
                                            </p:txEl>
                                          </p:spTgt>
                                        </p:tgtEl>
                                        <p:attrNameLst>
                                          <p:attrName>r</p:attrName>
                                        </p:attrNameLst>
                                      </p:cBhvr>
                                    </p:animRot>
                                    <p:animRot by="1500000">
                                      <p:cBhvr>
                                        <p:cTn id="60" dur="125" fill="hold">
                                          <p:stCondLst>
                                            <p:cond delay="375"/>
                                          </p:stCondLst>
                                        </p:cTn>
                                        <p:tgtEl>
                                          <p:spTgt spid="3">
                                            <p:txEl>
                                              <p:pRg st="5" end="5"/>
                                            </p:txEl>
                                          </p:spTgt>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34" presetClass="emph" presetSubtype="0" fill="hold" grpId="0" nodeType="clickEffect">
                                  <p:stCondLst>
                                    <p:cond delay="0"/>
                                  </p:stCondLst>
                                  <p:iterate type="lt">
                                    <p:tmPct val="10000"/>
                                  </p:iterate>
                                  <p:childTnLst>
                                    <p:animMotion origin="layout" path="M 0.0 0.0 L 0.0 -0.07213" pathEditMode="relative" ptsTypes="">
                                      <p:cBhvr>
                                        <p:cTn id="64" dur="250" accel="50000" decel="50000" autoRev="1" fill="hold">
                                          <p:stCondLst>
                                            <p:cond delay="0"/>
                                          </p:stCondLst>
                                        </p:cTn>
                                        <p:tgtEl>
                                          <p:spTgt spid="3">
                                            <p:txEl>
                                              <p:pRg st="6" end="6"/>
                                            </p:txEl>
                                          </p:spTgt>
                                        </p:tgtEl>
                                        <p:attrNameLst>
                                          <p:attrName>ppt_x</p:attrName>
                                          <p:attrName>ppt_y</p:attrName>
                                        </p:attrNameLst>
                                      </p:cBhvr>
                                    </p:animMotion>
                                    <p:animRot by="1500000">
                                      <p:cBhvr>
                                        <p:cTn id="65" dur="125" fill="hold">
                                          <p:stCondLst>
                                            <p:cond delay="0"/>
                                          </p:stCondLst>
                                        </p:cTn>
                                        <p:tgtEl>
                                          <p:spTgt spid="3">
                                            <p:txEl>
                                              <p:pRg st="6" end="6"/>
                                            </p:txEl>
                                          </p:spTgt>
                                        </p:tgtEl>
                                        <p:attrNameLst>
                                          <p:attrName>r</p:attrName>
                                        </p:attrNameLst>
                                      </p:cBhvr>
                                    </p:animRot>
                                    <p:animRot by="-1500000">
                                      <p:cBhvr>
                                        <p:cTn id="66" dur="125" fill="hold">
                                          <p:stCondLst>
                                            <p:cond delay="125"/>
                                          </p:stCondLst>
                                        </p:cTn>
                                        <p:tgtEl>
                                          <p:spTgt spid="3">
                                            <p:txEl>
                                              <p:pRg st="6" end="6"/>
                                            </p:txEl>
                                          </p:spTgt>
                                        </p:tgtEl>
                                        <p:attrNameLst>
                                          <p:attrName>r</p:attrName>
                                        </p:attrNameLst>
                                      </p:cBhvr>
                                    </p:animRot>
                                    <p:animRot by="-1500000">
                                      <p:cBhvr>
                                        <p:cTn id="67" dur="125" fill="hold">
                                          <p:stCondLst>
                                            <p:cond delay="250"/>
                                          </p:stCondLst>
                                        </p:cTn>
                                        <p:tgtEl>
                                          <p:spTgt spid="3">
                                            <p:txEl>
                                              <p:pRg st="6" end="6"/>
                                            </p:txEl>
                                          </p:spTgt>
                                        </p:tgtEl>
                                        <p:attrNameLst>
                                          <p:attrName>r</p:attrName>
                                        </p:attrNameLst>
                                      </p:cBhvr>
                                    </p:animRot>
                                    <p:animRot by="1500000">
                                      <p:cBhvr>
                                        <p:cTn id="68" dur="125" fill="hold">
                                          <p:stCondLst>
                                            <p:cond delay="375"/>
                                          </p:stCondLst>
                                        </p:cTn>
                                        <p:tgtEl>
                                          <p:spTgt spid="3">
                                            <p:txEl>
                                              <p:pRg st="6" end="6"/>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tchup" pitchFamily="2" charset="0"/>
              </a:rPr>
              <a:t>Home Life</a:t>
            </a:r>
            <a:endParaRPr lang="en-US" dirty="0">
              <a:latin typeface="Catchup" pitchFamily="2" charset="0"/>
            </a:endParaRPr>
          </a:p>
        </p:txBody>
      </p:sp>
      <p:sp>
        <p:nvSpPr>
          <p:cNvPr id="3" name="Content Placeholder 2"/>
          <p:cNvSpPr>
            <a:spLocks noGrp="1"/>
          </p:cNvSpPr>
          <p:nvPr>
            <p:ph idx="1"/>
          </p:nvPr>
        </p:nvSpPr>
        <p:spPr/>
        <p:txBody>
          <a:bodyPr>
            <a:normAutofit fontScale="70000" lnSpcReduction="20000"/>
          </a:bodyPr>
          <a:lstStyle/>
          <a:p>
            <a:r>
              <a:rPr lang="en-US" dirty="0" smtClean="0">
                <a:latin typeface="Catchup Thin" pitchFamily="2" charset="0"/>
              </a:rPr>
              <a:t>Structure and Routine-Very Important</a:t>
            </a:r>
          </a:p>
          <a:p>
            <a:r>
              <a:rPr lang="en-US" dirty="0" smtClean="0">
                <a:latin typeface="Catchup Thin" pitchFamily="2" charset="0"/>
              </a:rPr>
              <a:t>In-home therapists/helpers are very useful</a:t>
            </a:r>
          </a:p>
          <a:p>
            <a:pPr>
              <a:buNone/>
            </a:pPr>
            <a:r>
              <a:rPr lang="en-US" dirty="0" smtClean="0">
                <a:latin typeface="Catchup Thin" pitchFamily="2" charset="0"/>
              </a:rPr>
              <a:t>		-sets parents at ease, gives them time to focus on other 	 	children</a:t>
            </a:r>
          </a:p>
          <a:p>
            <a:r>
              <a:rPr lang="en-US" dirty="0" smtClean="0">
                <a:latin typeface="Catchup Thin" pitchFamily="2" charset="0"/>
              </a:rPr>
              <a:t>How the family handles it</a:t>
            </a:r>
          </a:p>
          <a:p>
            <a:pPr>
              <a:buNone/>
            </a:pPr>
            <a:r>
              <a:rPr lang="en-US" dirty="0" smtClean="0">
                <a:latin typeface="Catchup Thin" pitchFamily="2" charset="0"/>
              </a:rPr>
              <a:t>		-most are focused on the child with autism, do not spend quality time 	together as a couple</a:t>
            </a:r>
          </a:p>
          <a:p>
            <a:pPr>
              <a:buNone/>
            </a:pPr>
            <a:r>
              <a:rPr lang="en-US" dirty="0" smtClean="0">
                <a:latin typeface="Catchup Thin" pitchFamily="2" charset="0"/>
              </a:rPr>
              <a:t>		-siblings may feel like they are being treated unfairly or all the focus is 	on the child with autism</a:t>
            </a:r>
          </a:p>
          <a:p>
            <a:pPr>
              <a:buNone/>
            </a:pPr>
            <a:r>
              <a:rPr lang="en-US" dirty="0" smtClean="0">
                <a:latin typeface="Catchup Thin" pitchFamily="2" charset="0"/>
              </a:rPr>
              <a:t>		-important to focus not on the autism itself, but just helping child be 	him/herself</a:t>
            </a:r>
          </a:p>
          <a:p>
            <a:r>
              <a:rPr lang="en-US" dirty="0" smtClean="0">
                <a:latin typeface="Catchup Thin" pitchFamily="2" charset="0"/>
              </a:rPr>
              <a:t>Vacations/Non –routine Outings</a:t>
            </a:r>
          </a:p>
          <a:p>
            <a:pPr>
              <a:buNone/>
            </a:pPr>
            <a:r>
              <a:rPr lang="en-US" dirty="0" smtClean="0">
                <a:latin typeface="Catchup Thin" pitchFamily="2" charset="0"/>
              </a:rPr>
              <a:t>		-require a lot of planning, new place, surroundings, etc.</a:t>
            </a:r>
          </a:p>
          <a:p>
            <a:pPr>
              <a:buNone/>
            </a:pPr>
            <a:r>
              <a:rPr lang="en-US" dirty="0" smtClean="0">
                <a:latin typeface="Catchup Thin" pitchFamily="2" charset="0"/>
              </a:rPr>
              <a:t>		-parents must research to plan for child’s special dietary 	 	needs, medical needs, and so forth</a:t>
            </a:r>
          </a:p>
          <a:p>
            <a:endParaRPr lang="en-US" dirty="0"/>
          </a:p>
        </p:txBody>
      </p:sp>
      <p:pic>
        <p:nvPicPr>
          <p:cNvPr id="3074" name="Picture 2" descr="C:\Users\Nancy\AppData\Local\Microsoft\Windows\Temporary Internet Files\Content.IE5\ATCT2X81\MC900435598[1].wmf"/>
          <p:cNvPicPr>
            <a:picLocks noChangeAspect="1" noChangeArrowheads="1"/>
          </p:cNvPicPr>
          <p:nvPr/>
        </p:nvPicPr>
        <p:blipFill>
          <a:blip r:embed="rId3" cstate="print"/>
          <a:srcRect/>
          <a:stretch>
            <a:fillRect/>
          </a:stretch>
        </p:blipFill>
        <p:spPr bwMode="auto">
          <a:xfrm>
            <a:off x="6553200" y="0"/>
            <a:ext cx="2050786" cy="25146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1" nodeType="clickEffect">
                                  <p:stCondLst>
                                    <p:cond delay="0"/>
                                  </p:stCondLst>
                                  <p:childTnLst>
                                    <p:animMotion origin="layout" path="M 0.59011 -0.14154 C 0.5816 -0.12465 0.56684 -0.12674 0.55313 -0.12512 C 0.53872 -0.1191 0.525 -0.11564 0.51111 -0.10708 C 0.50608 -0.10407 0.50122 -0.10037 0.49636 -0.09713 C 0.49462 -0.09598 0.49132 -0.0939 0.49132 -0.09367 C 0.49011 -0.09228 0.48906 -0.0902 0.48768 -0.08881 C 0.48542 -0.08626 0.48229 -0.08511 0.48021 -0.08233 C 0.47778 -0.0791 0.47518 -0.07563 0.47274 -0.07239 C 0.47153 -0.07077 0.4691 -0.06753 0.4691 -0.0673 C 0.46632 -0.06013 0.46337 -0.05204 0.4592 -0.04602 C 0.45764 -0.03608 0.45382 -0.02799 0.45191 -0.01827 C 0.45104 -0.00717 0.44965 0.00231 0.44809 0.01318 C 0.44844 0.02312 0.44861 0.03284 0.44931 0.04278 C 0.44965 0.04648 0.45209 0.05111 0.45313 0.05411 C 0.45625 0.06337 0.45851 0.07539 0.46302 0.08372 C 0.46476 0.09505 0.4691 0.10846 0.47535 0.11679 C 0.47674 0.12558 0.47969 0.13275 0.48143 0.1413 C 0.48386 0.1531 0.48472 0.16559 0.48646 0.17761 C 0.48611 0.19611 0.48872 0.27497 0.47413 0.30088 C 0.47188 0.30943 0.46979 0.31868 0.46424 0.324 C 0.46111 0.33164 0.45868 0.3388 0.45313 0.34366 C 0.44393 0.36078 0.43386 0.36008 0.41858 0.3617 C 0.41007 0.3654 0.41927 0.3617 0.40365 0.36494 C 0.39271 0.36725 0.38247 0.3728 0.37153 0.37488 C 0.35504 0.38367 0.33438 0.38506 0.31719 0.38968 C 0.28542 0.39824 0.25226 0.40472 0.21979 0.40772 C 0.21024 0.40726 0.2007 0.40726 0.19132 0.4061 C 0.18698 0.40564 0.17639 0.39963 0.17274 0.39801 C 0.16459 0.39431 0.15625 0.39153 0.14809 0.38806 C 0.14149 0.38506 0.13611 0.37928 0.12969 0.3765 C 0.12882 0.37535 0.12813 0.37419 0.12709 0.37326 C 0.12552 0.37188 0.12361 0.37164 0.12222 0.37003 C 0.11823 0.3654 0.11511 0.35846 0.11111 0.35361 C 0.10764 0.34944 0.10278 0.34713 0.1 0.34204 C 0.09879 0.33973 0.09774 0.33742 0.09636 0.33534 C 0.09288 0.33025 0.08889 0.32539 0.08524 0.32053 C 0.08351 0.31845 0.08021 0.31406 0.08021 0.31429 C 0.07934 0.31175 0.07882 0.30943 0.07778 0.30735 C 0.07674 0.3055 0.075 0.30458 0.07413 0.3025 C 0.07049 0.2944 0.06945 0.28423 0.06545 0.27613 C 0.06285 0.25832 0.06129 0.24121 0.05799 0.22363 C 0.05608 0.17067 0.03177 0.06683 0.06667 0.0444 C 0.07257 0.03584 0.06441 0.04671 0.07413 0.03769 C 0.08195 0.03029 0.08802 0.02104 0.09757 0.01804 C 0.09844 0.01642 0.09879 0.01434 0.1 0.01318 C 0.10139 0.01179 0.1033 0.01226 0.10486 0.01133 C 0.1059 0.01064 0.10643 0.00902 0.10747 0.00809 C 0.10903 0.0067 0.11059 0.00578 0.11233 0.00485 C 0.11476 0.00347 0.11979 0.00162 0.11979 0.00185 C 0.1316 -0.00879 0.15521 -0.00231 0.16545 -0.00162 C 0.17413 0.00115 0.18125 0.00509 0.19011 0.00647 C 0.19514 0.01087 0.19896 0.01318 0.20486 0.0148 C 0.21459 0.02266 0.22448 0.03099 0.23455 0.03769 C 0.24236 0.04856 0.25399 0.05481 0.26302 0.06406 C 0.27309 0.07423 0.2816 0.08649 0.29254 0.09528 C 0.29618 0.10268 0.30087 0.10522 0.30608 0.11008 C 0.31215 0.11586 0.31563 0.12396 0.32222 0.12812 C 0.32379 0.1309 0.32518 0.1339 0.32709 0.13645 C 0.32813 0.13783 0.32986 0.1383 0.3309 0.13968 C 0.35174 0.17021 0.33299 0.14662 0.34202 0.15772 C 0.3441 0.16651 0.34948 0.17923 0.35313 0.18732 C 0.35504 0.19172 0.3592 0.20051 0.3592 0.20074 C 0.36059 0.20814 0.36337 0.21461 0.36545 0.22201 C 0.36788 0.2308 0.36893 0.24005 0.37413 0.24653 C 0.37535 0.25647 0.37743 0.26503 0.38021 0.27451 C 0.38143 0.28238 0.38368 0.28839 0.38524 0.29602 C 0.3849 0.30018 0.38472 0.31152 0.38264 0.3173 C 0.38004 0.324 0.36979 0.33048 0.36424 0.33372 C 0.36042 0.3358 0.3559 0.33742 0.35191 0.3388 C 0.34861 0.33996 0.34202 0.34204 0.34202 0.34227 C 0.33334 0.34158 0.32465 0.34135 0.31597 0.34042 C 0.30156 0.3388 0.28924 0.32423 0.27535 0.32053 C 0.2691 0.31267 0.25972 0.30897 0.25191 0.30411 C 0.24531 0.29995 0.23646 0.29556 0.22969 0.29093 C 0.22396 0.287 0.21858 0.28238 0.21233 0.2796 C 0.20087 0.26873 0.21754 0.28353 0.20365 0.27451 C 0.19566 0.26919 0.1908 0.26364 0.18143 0.26133 C 0.17413 0.25393 0.15608 0.24722 0.14688 0.24491 C 0.13872 0.23936 0.13004 0.23566 0.12101 0.23335 C 0.11615 0.23011 0.11441 0.22872 0.10868 0.22687 C 0.10469 0.22548 0.09636 0.22363 0.09636 0.22386 C 0.09514 0.22248 0.0941 0.2204 0.09254 0.2204 C 0.08993 0.2204 0.08524 0.22363 0.08524 0.22386 C 0.07917 0.20421 0.0783 0.17738 0.08768 0.15934 C 0.08976 0.15518 0.09271 0.15194 0.09497 0.14801 C 0.09254 0.13506 0.08351 0.13275 0.07535 0.1265 C 0.07396 0.12558 0.07274 0.12442 0.07153 0.12326 C 0.06979 0.12164 0.0684 0.11979 0.06667 0.11841 C 0.05278 0.108 0.03386 0.10707 0.01858 0.10522 C 0.00747 0.10245 -1.66667E-6 0.10129 -0.01232 0.10014 C -0.02344 0.10083 -0.03455 0.1006 -0.04566 0.10199 C -0.04757 0.10222 -0.04896 0.1043 -0.05069 0.10522 C -0.0526 0.10615 -0.05712 0.10707 -0.0592 0.10846 C -0.06267 0.11101 -0.0691 0.11679 -0.0691 0.11702 C -0.07361 0.12511 -0.07535 0.12951 -0.08142 0.13483 C -0.08385 0.14362 -0.08576 0.14778 -0.08767 0.15772 C -0.08802 0.16004 -0.08889 0.16443 -0.08889 0.16466 C -0.09028 0.18848 -0.09219 0.20698 -0.0901 0.23173 C -0.08958 0.23867 -0.08715 0.24514 -0.08524 0.25162 C -0.08403 0.25601 -0.08142 0.2648 -0.08142 0.26503 C -0.07847 0.28908 -0.08281 0.26202 -0.07656 0.28122 C -0.07569 0.28376 -0.07604 0.28677 -0.07535 0.28931 C -0.07239 0.29903 -0.06649 0.30943 -0.0618 0.3173 C -0.04965 0.33765 -0.03594 0.35176 -0.02222 0.37003 C -0.01649 0.37766 -0.00538 0.37905 0.00122 0.38483 C 0.01406 0.39616 0.03577 0.40125 0.05052 0.40287 C 0.07691 0.41142 0.10504 0.41374 0.13212 0.41767 C 0.14375 0.4216 0.15452 0.42299 0.16667 0.42414 C 0.18195 0.42923 0.19774 0.43062 0.21354 0.43247 C 0.22257 0.43339 0.2408 0.43571 0.2408 0.43594 C 0.25052 0.43894 0.26059 0.44102 0.27031 0.44403 C 0.27969 0.44681 0.28837 0.45189 0.29757 0.45536 C 0.31441 0.46184 0.33212 0.4667 0.34931 0.47201 C 0.35261 0.4741 0.3566 0.47502 0.3592 0.47849 C 0.36806 0.49028 0.36389 0.48566 0.37153 0.49329 C 0.3724 0.49537 0.37309 0.49769 0.37413 0.49977 C 0.37518 0.50162 0.37674 0.503 0.37778 0.50485 C 0.38073 0.5111 0.38264 0.51942 0.38524 0.52613 C 0.39045 0.53978 0.39584 0.55296 0.4 0.5673 C 0.40261 0.59898 0.39792 0.61702 0.39254 0.64616 C 0.39063 0.6568 0.38889 0.66952 0.38264 0.67738 C 0.37899 0.69311 0.37014 0.70999 0.35799 0.71531 C 0.35243 0.72086 0.3474 0.72803 0.3408 0.73173 C 0.33715 0.73381 0.32969 0.73658 0.32969 0.73682 C 0.32049 0.74491 0.32518 0.7426 0.31597 0.74491 C 0.28715 0.76411 0.25799 0.77544 0.22587 0.77937 C 0.21059 0.77891 0.19549 0.77868 0.18021 0.77775 C 0.17674 0.77752 0.17361 0.77521 0.17031 0.77451 C 0.15243 0.77058 0.1349 0.76549 0.11719 0.75971 C 0.10452 0.75555 0.0908 0.7567 0.07778 0.75485 C 0.06754 0.75162 0.05729 0.7493 0.04688 0.74653 C 0.03299 0.73913 0.02361 0.73959 0.00747 0.73843 C 0.00035 0.73497 -0.00503 0.73312 -0.01232 0.72849 C -0.01389 0.72757 -0.01562 0.72757 -0.01736 0.72687 C -0.01857 0.72641 -0.01979 0.72595 -0.02101 0.72525 C -0.03177 0.71808 -0.02274 0.72155 -0.03212 0.71855 C -0.03958 0.70883 -0.03628 0.71323 -0.04201 0.70536 C -0.04531 0.69241 -0.04045 0.70744 -0.04687 0.69889 C -0.04774 0.69773 -0.04722 0.69519 -0.04809 0.69403 C -0.04982 0.69172 -0.05226 0.69056 -0.05434 0.68894 C -0.05694 0.67877 -0.06441 0.67114 -0.0691 0.66258 C -0.075 0.65148 -0.07986 0.63691 -0.08646 0.6265 C -0.08889 0.62257 -0.09236 0.62026 -0.09514 0.61656 C -0.10226 0.60707 -0.10816 0.59667 -0.11614 0.58857 C -0.11875 0.5814 -0.12309 0.57747 -0.12587 0.57053 C -0.13142 0.55712 -0.1368 0.54394 -0.14323 0.53122 C -0.14653 0.51757 -0.14965 0.50902 -0.15191 0.49491 C -0.15312 0.48774 -0.15555 0.47363 -0.15555 0.47386 C -0.15642 0.43941 -0.15712 0.41073 -0.16302 0.37812 C -0.16354 0.33603 -0.15937 0.28029 -0.17291 0.23843 C -0.1743 0.22687 -0.17639 0.21531 -0.17778 0.20374 C -0.17726 0.19473 -0.18021 0.14523 -0.1691 0.13159 C -0.16389 0.11008 -0.15469 0.09505 -0.14201 0.08048 C -0.13767 0.07539 -0.13628 0.07123 -0.1309 0.06892 C -0.1243 0.05573 -0.13385 0.07285 -0.12344 0.06082 C -0.11354 0.04926 -0.12326 0.05435 -0.11476 0.05088 C -0.10903 0.0407 -0.09861 0.03261 -0.0901 0.02613 C -0.08802 0.02451 -0.08594 0.02312 -0.08403 0.02127 C -0.08264 0.01989 -0.0816 0.01781 -0.08021 0.01642 C -0.06285 0.00139 -0.03264 -0.00208 -0.01354 -0.00509 C -0.00885 -0.00393 -0.00434 -0.00278 -1.66667E-6 1.88714E-6 " pathEditMode="relative" rAng="0" ptsTypes="ffffffffffffffffffffffffffffffffffffffffffffffffffffffffffffffffffffffffffffffffffffffffffffffffffffffffffffffffffffffffffffffffffffffffffffffffffffffffffffffffA">
                                      <p:cBhvr>
                                        <p:cTn id="6" dur="5000" fill="hold"/>
                                        <p:tgtEl>
                                          <p:spTgt spid="2"/>
                                        </p:tgtEl>
                                        <p:attrNameLst>
                                          <p:attrName>ppt_x</p:attrName>
                                          <p:attrName>ppt_y</p:attrName>
                                        </p:attrNameLst>
                                      </p:cBhvr>
                                      <p:rCtr x="-385" y="460"/>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nodeType="clickEffect">
                                  <p:stCondLst>
                                    <p:cond delay="0"/>
                                  </p:stCondLst>
                                  <p:childTnLst>
                                    <p:set>
                                      <p:cBhvr>
                                        <p:cTn id="10" dur="1" fill="hold">
                                          <p:stCondLst>
                                            <p:cond delay="0"/>
                                          </p:stCondLst>
                                        </p:cTn>
                                        <p:tgtEl>
                                          <p:spTgt spid="3074"/>
                                        </p:tgtEl>
                                        <p:attrNameLst>
                                          <p:attrName>style.visibility</p:attrName>
                                        </p:attrNameLst>
                                      </p:cBhvr>
                                      <p:to>
                                        <p:strVal val="visible"/>
                                      </p:to>
                                    </p:set>
                                    <p:animEffect transition="in" filter="wipe(down)">
                                      <p:cBhvr>
                                        <p:cTn id="11" dur="500"/>
                                        <p:tgtEl>
                                          <p:spTgt spid="3074"/>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20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2000"/>
                                        <p:tgtEl>
                                          <p:spTgt spid="3">
                                            <p:txEl>
                                              <p:pRg st="8" end="8"/>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0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1"/>
      <p:bldP spid="3" grpId="0"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tchup" pitchFamily="2" charset="0"/>
              </a:rPr>
              <a:t>Techniques</a:t>
            </a:r>
            <a:endParaRPr lang="en-US" dirty="0">
              <a:latin typeface="Catchup" pitchFamily="2" charset="0"/>
            </a:endParaRPr>
          </a:p>
        </p:txBody>
      </p:sp>
      <p:sp>
        <p:nvSpPr>
          <p:cNvPr id="3" name="Content Placeholder 2"/>
          <p:cNvSpPr>
            <a:spLocks noGrp="1"/>
          </p:cNvSpPr>
          <p:nvPr>
            <p:ph idx="1"/>
          </p:nvPr>
        </p:nvSpPr>
        <p:spPr/>
        <p:txBody>
          <a:bodyPr>
            <a:normAutofit fontScale="70000" lnSpcReduction="20000"/>
          </a:bodyPr>
          <a:lstStyle/>
          <a:p>
            <a:pPr lvl="0"/>
            <a:r>
              <a:rPr lang="en-US" dirty="0" smtClean="0">
                <a:latin typeface="Catchup Thin" pitchFamily="2" charset="0"/>
              </a:rPr>
              <a:t>Special Diet</a:t>
            </a:r>
          </a:p>
          <a:p>
            <a:pPr lvl="1">
              <a:buNone/>
            </a:pPr>
            <a:r>
              <a:rPr lang="en-US" dirty="0" smtClean="0">
                <a:latin typeface="Catchup Thin" pitchFamily="2" charset="0"/>
              </a:rPr>
              <a:t>	-Learn the foods your child is allergic to and avoid them.</a:t>
            </a:r>
          </a:p>
          <a:p>
            <a:pPr lvl="1">
              <a:buNone/>
            </a:pPr>
            <a:r>
              <a:rPr lang="en-US" dirty="0" smtClean="0">
                <a:latin typeface="Catchup Thin" pitchFamily="2" charset="0"/>
              </a:rPr>
              <a:t>	-Increase your child’s intake of Omega 3 fats it will help stabilize their behavior.</a:t>
            </a:r>
          </a:p>
          <a:p>
            <a:pPr lvl="1">
              <a:buNone/>
            </a:pPr>
            <a:r>
              <a:rPr lang="en-US" dirty="0" smtClean="0">
                <a:latin typeface="Catchup Thin" pitchFamily="2" charset="0"/>
              </a:rPr>
              <a:t>	-Balance your child’s energy by controlling the amount of sugar they intake, avoid refined carbohydrates they have been known to cause irrational behaviors in autistic children.</a:t>
            </a:r>
          </a:p>
          <a:p>
            <a:pPr lvl="0"/>
            <a:r>
              <a:rPr lang="en-US" dirty="0" smtClean="0">
                <a:latin typeface="Catchup Thin" pitchFamily="2" charset="0"/>
              </a:rPr>
              <a:t>Calming methods</a:t>
            </a:r>
          </a:p>
          <a:p>
            <a:pPr lvl="1">
              <a:buNone/>
            </a:pPr>
            <a:r>
              <a:rPr lang="en-US" dirty="0" smtClean="0">
                <a:latin typeface="Catchup Thin" pitchFamily="2" charset="0"/>
              </a:rPr>
              <a:t>	-Use an assortment of textures and fabrics to discover what calms your child and rub that against them in order to relax them.</a:t>
            </a:r>
          </a:p>
          <a:p>
            <a:pPr lvl="1">
              <a:buNone/>
            </a:pPr>
            <a:r>
              <a:rPr lang="en-US" dirty="0" smtClean="0">
                <a:latin typeface="Catchup Thin" pitchFamily="2" charset="0"/>
              </a:rPr>
              <a:t>	-Find a way for your child to have pressure put on them when they have a tantrum in order to compensate for human touch.</a:t>
            </a:r>
          </a:p>
          <a:p>
            <a:pPr lvl="0"/>
            <a:r>
              <a:rPr lang="en-US" dirty="0" smtClean="0">
                <a:latin typeface="Catchup Thin" pitchFamily="2" charset="0"/>
              </a:rPr>
              <a:t> Behavior </a:t>
            </a:r>
          </a:p>
          <a:p>
            <a:pPr lvl="1">
              <a:buNone/>
            </a:pPr>
            <a:r>
              <a:rPr lang="en-US" dirty="0" smtClean="0">
                <a:latin typeface="Catchup Thin" pitchFamily="2" charset="0"/>
              </a:rPr>
              <a:t>	-Give your child deliberate instructions and guidelines.</a:t>
            </a:r>
          </a:p>
          <a:p>
            <a:pPr lvl="1">
              <a:buNone/>
            </a:pPr>
            <a:r>
              <a:rPr lang="en-US" dirty="0" smtClean="0">
                <a:latin typeface="Catchup Thin" pitchFamily="2" charset="0"/>
              </a:rPr>
              <a:t>	-Use repetition to enforce rules into your child, this will help him or her to understand your routine.</a:t>
            </a:r>
          </a:p>
          <a:p>
            <a:pPr lvl="1">
              <a:buNone/>
            </a:pPr>
            <a:r>
              <a:rPr lang="en-US" dirty="0" smtClean="0">
                <a:latin typeface="Catchup Thin" pitchFamily="2" charset="0"/>
              </a:rPr>
              <a:t>	-Make a schedule to stick to this will help stabilize your child and give him a sense of constancy and prevent wild behavior.</a:t>
            </a:r>
          </a:p>
          <a:p>
            <a:endParaRPr lang="en-US" dirty="0" smtClean="0"/>
          </a:p>
        </p:txBody>
      </p:sp>
      <p:pic>
        <p:nvPicPr>
          <p:cNvPr id="4098" name="Picture 2" descr="C:\Users\Nancy\AppData\Local\Microsoft\Windows\Temporary Internet Files\Content.IE5\3RQG1VAJ\MC900359075[1].wmf"/>
          <p:cNvPicPr>
            <a:picLocks noChangeAspect="1" noChangeArrowheads="1"/>
          </p:cNvPicPr>
          <p:nvPr/>
        </p:nvPicPr>
        <p:blipFill>
          <a:blip r:embed="rId3" cstate="print"/>
          <a:srcRect/>
          <a:stretch>
            <a:fillRect/>
          </a:stretch>
        </p:blipFill>
        <p:spPr bwMode="auto">
          <a:xfrm>
            <a:off x="6019800" y="228599"/>
            <a:ext cx="2809875" cy="201791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42344 0.49654 C -0.41077 0.47526 -0.39584 0.45699 -0.3816 0.43733 C -0.38038 0.43548 -0.38021 0.43271 -0.379 0.43086 C -0.37622 0.42623 -0.36875 0.41374 -0.36545 0.40935 C -0.34879 0.38645 -0.32587 0.37558 -0.30261 0.37165 C -0.27622 0.37258 -0.26059 0.37466 -0.23716 0.37813 C -0.22292 0.38275 -0.20972 0.38969 -0.19514 0.39293 C -0.18924 0.39709 -0.18299 0.4001 -0.17656 0.40287 C -0.175 0.40449 -0.17344 0.40634 -0.1717 0.40773 C -0.17049 0.40865 -0.16893 0.40842 -0.16788 0.40935 C -0.16233 0.41444 -0.16597 0.41374 -0.16181 0.41929 C -0.16077 0.42068 -0.1592 0.42114 -0.15816 0.42253 C -0.15556 0.42554 -0.1507 0.43247 -0.1507 0.43247 C -0.14792 0.44381 -0.15209 0.43062 -0.14445 0.4408 C -0.14358 0.44196 -0.14393 0.44427 -0.14323 0.44566 C -0.14132 0.45005 -0.13854 0.45352 -0.13594 0.45722 C -0.13438 0.46254 -0.13264 0.46624 -0.12969 0.4704 C -0.12709 0.48081 -0.13056 0.46971 -0.12483 0.48012 C -0.12136 0.48659 -0.11927 0.49237 -0.11493 0.49815 C -0.11216 0.51689 -0.11632 0.49908 -0.1099 0.50972 C -0.10903 0.51111 -0.1092 0.51319 -0.10868 0.51481 C -0.10781 0.51712 -0.1033 0.52475 -0.10261 0.52614 C -0.09861 0.54094 -0.09445 0.55574 -0.09011 0.57054 C -0.08906 0.5784 -0.08837 0.58604 -0.08646 0.59367 C -0.08681 0.60801 -0.08663 0.62234 -0.08768 0.63645 C -0.08785 0.63876 -0.0915 0.64316 -0.09271 0.64455 C -0.10035 0.65241 -0.10486 0.65703 -0.11372 0.66097 C -0.11945 0.66906 -0.12726 0.67045 -0.13455 0.67577 C -0.14861 0.68617 -0.16302 0.69381 -0.179 0.69728 C -0.18594 0.70098 -0.19132 0.70236 -0.19879 0.70375 C -0.20573 0.70699 -0.21268 0.70815 -0.21979 0.71046 C -0.22483 0.70976 -0.23056 0.71138 -0.23455 0.70722 C -0.24236 0.69913 -0.24844 0.68826 -0.25677 0.68086 C -0.25903 0.67577 -0.26268 0.6716 -0.26424 0.66605 C -0.27066 0.64408 -0.26111 0.66467 -0.26788 0.65125 C -0.26997 0.63368 -0.27205 0.6161 -0.27413 0.59852 C -0.275 0.59089 -0.27656 0.57563 -0.27656 0.57563 C -0.2757 0.56129 -0.27552 0.54695 -0.27413 0.53284 C -0.27309 0.52197 -0.26806 0.5118 -0.26545 0.50162 C -0.26389 0.49515 -0.26354 0.49099 -0.26059 0.4852 C -0.25764 0.47341 -0.25972 0.47803 -0.25556 0.4704 C -0.25382 0.46046 -0.24879 0.45329 -0.24566 0.44404 C -0.2375 0.42022 -0.22413 0.39524 -0.20625 0.38321 C -0.19341 0.37466 -0.1783 0.37234 -0.16424 0.37003 C -0.15452 0.36564 -0.14358 0.36333 -0.13334 0.36171 C -0.11997 0.35731 -0.10521 0.35569 -0.0915 0.35361 C -0.08577 0.35107 -0.08004 0.34991 -0.07413 0.34852 C -0.06615 0.34506 -0.05903 0.34182 -0.0507 0.34043 C -0.03993 0.3358 -0.02865 0.33395 -0.01736 0.3321 C -0.00347 0.32609 0.01128 0.3254 0.02587 0.32401 C 0.03541 0.32077 0.04444 0.31869 0.05434 0.3173 C 0.07604 0.30759 0.10034 0.30736 0.12222 0.29765 C 0.13142 0.29348 0.13941 0.28816 0.1493 0.28608 C 0.15642 0.28238 0.16267 0.27961 0.17031 0.27799 C 0.18073 0.27059 0.19236 0.26689 0.20364 0.26319 C 0.20694 0.26203 0.21198 0.25764 0.21597 0.25648 C 0.22882 0.25301 0.24149 0.24977 0.25434 0.24654 C 0.26597 0.23867 0.27969 0.23798 0.29132 0.23012 C 0.30034 0.2241 0.30781 0.21462 0.31719 0.21046 C 0.32118 0.20537 0.32326 0.20121 0.3283 0.19889 C 0.33229 0.19103 0.3375 0.18479 0.34323 0.17924 C 0.34757 0.16721 0.3559 0.16166 0.3592 0.14802 C 0.36128 0.139 0.36597 0.13183 0.36909 0.12327 C 0.37309 0.11263 0.37534 0.10292 0.37899 0.09205 C 0.38021 0.0828 0.38246 0.07494 0.38385 0.06568 C 0.38281 0.04464 0.38142 0.01966 0.37153 0.00162 C 0.36597 -0.00832 0.35937 -0.01202 0.35173 -0.01803 C 0.33958 -0.02752 0.32882 -0.03977 0.31475 -0.04278 C 0.30625 -0.05041 0.29757 -0.05272 0.28767 -0.05434 C 0.26996 -0.05388 0.25225 -0.05365 0.23455 -0.05272 C 0.23038 -0.05249 0.22517 -0.0518 0.221 -0.04949 C 0.21493 -0.04579 0.20885 -0.04255 0.20243 -0.03954 C 0.19791 -0.03746 0.18889 -0.03284 0.18889 -0.03284 C 0.18368 -0.02335 0.18941 -0.03168 0.18142 -0.02636 C 0.17673 -0.02312 0.17534 -0.01873 0.17031 -0.01642 C 0.16753 -0.01133 0.16406 -0.00693 0.16163 -0.00161 C 0.15972 0.00255 0.15885 0.00741 0.15677 0.01157 C 0.1559 0.01319 0.15521 0.01481 0.15434 0.01642 C 0.15278 0.02359 0.15156 0.03053 0.15052 0.0377 C 0.15139 0.04926 0.15156 0.06083 0.15295 0.07239 C 0.15312 0.07424 0.15486 0.0754 0.15555 0.07725 C 0.1592 0.08812 0.16319 0.09436 0.16909 0.10361 C 0.17708 0.1161 0.17847 0.11957 0.18507 0.13321 C 0.18646 0.13622 0.18941 0.13715 0.19132 0.13969 C 0.19583 0.1457 0.20173 0.15333 0.20607 0.15958 C 0.21371 0.17068 0.21927 0.18386 0.22587 0.19566 C 0.23003 0.20329 0.23524 0.20815 0.24062 0.2137 C 0.24583 0.21901 0.24687 0.22364 0.25173 0.23012 C 0.25781 0.23821 0.25833 0.2359 0.26545 0.2433 C 0.27187 0.25 0.27725 0.25856 0.28385 0.26481 C 0.28646 0.27012 0.29305 0.27938 0.29739 0.28123 C 0.31041 0.29788 0.3276 0.30713 0.34323 0.31892 C 0.35347 0.32655 0.36302 0.33488 0.37274 0.34367 C 0.3809 0.35084 0.38854 0.36032 0.39618 0.36841 C 0.40156 0.3742 0.40868 0.37836 0.41354 0.38483 C 0.42135 0.39524 0.41493 0.39131 0.42222 0.39455 C 0.42517 0.40056 0.42899 0.40565 0.43212 0.4112 C 0.43923 0.42392 0.44566 0.43964 0.45434 0.45051 C 0.4559 0.45722 0.46284 0.46855 0.46284 0.46855 C 0.46458 0.47618 0.46823 0.48243 0.47031 0.49006 C 0.47482 0.50717 0.47708 0.52521 0.48142 0.54256 C 0.48073 0.5747 0.48194 0.60986 0.46788 0.63807 C 0.46458 0.65611 0.46962 0.63437 0.46284 0.64802 C 0.46198 0.64987 0.4625 0.65264 0.46163 0.65449 C 0.45955 0.65935 0.45469 0.66536 0.45173 0.66929 C 0.44982 0.67716 0.44462 0.68456 0.43941 0.68895 C 0.42864 0.71161 0.40156 0.72618 0.38385 0.73682 C 0.37048 0.74492 0.37847 0.74214 0.36788 0.74492 C 0.36267 0.74931 0.35903 0.75162 0.35295 0.75324 C 0.34618 0.75926 0.3375 0.76157 0.32951 0.76296 C 0.32205 0.76619 0.3151 0.76827 0.30729 0.76966 C 0.29323 0.77591 0.28107 0.77221 0.26545 0.77128 C 0.25746 0.76619 0.25156 0.75532 0.24323 0.75162 C 0.23906 0.74607 0.23576 0.74561 0.23073 0.74168 C 0.22066 0.73358 0.21284 0.72063 0.20243 0.7137 C 0.19514 0.70074 0.1809 0.69057 0.17031 0.68247 C 0.16337 0.67716 0.1658 0.67322 0.15677 0.67091 C 0.15278 0.6605 0.13646 0.64778 0.12951 0.63969 C 0.12795 0.63784 0.12725 0.6353 0.12587 0.63321 C 0.1151 0.61749 0.10469 0.60222 0.09496 0.58534 C 0.09219 0.57401 0.09618 0.58789 0.08889 0.57401 C 0.08611 0.56892 0.08611 0.56245 0.08264 0.55736 C 0.08021 0.5495 0.07882 0.5414 0.07517 0.53446 C 0.07309 0.52568 0.06962 0.51712 0.06788 0.5081 C 0.06632 0.49977 0.06666 0.49237 0.06284 0.4852 C 0.06076 0.46855 0.05416 0.43641 0.04566 0.42415 C 0.04375 0.41629 0.04028 0.40958 0.03698 0.40287 C 0.03489 0.39871 0.0342 0.39362 0.03212 0.38969 C 0.03107 0.38784 0.02934 0.38668 0.0283 0.38483 C 0.02413 0.37766 0.02344 0.36911 0.01962 0.36171 C 0.01927 0.36009 0.01892 0.35847 0.0184 0.35685 C 0.01736 0.35338 0.0158 0.35037 0.01475 0.34691 C 0.01302 0.34112 0.01284 0.33465 0.01111 0.32887 C 0.00937 0.32285 0.00694 0.31661 0.00486 0.31083 C 0.0033 0.30227 -0.00382 0.27776 -0.00868 0.27128 C -0.01354 0.25139 -0.01962 0.23173 -0.02483 0.21208 C -0.02656 0.20583 -0.02795 0.20005 -0.02969 0.19404 C -0.03073 0.1908 -0.03125 0.18733 -0.03212 0.18409 C -0.03247 0.18247 -0.03334 0.17924 -0.03334 0.17924 C -0.03455 0.16721 -0.03646 0.15287 -0.03959 0.14131 C -0.04167 0.13391 -0.04323 0.12951 -0.04445 0.12165 C -0.04618 0.09089 -0.05347 0.04788 -0.03091 0.02799 C -0.03004 0.02637 -0.02969 0.02429 -0.02847 0.0229 C -0.02743 0.02174 -0.02587 0.02221 -0.02483 0.02128 C -0.01858 0.01666 -0.01354 0.01064 -0.00747 0.00648 C -0.00521 0.00486 -0.00261 -2.65495E-6 2.5E-6 -2.65495E-6 " pathEditMode="relative" ptsTypes="fffffffffffffffffffffffffffffffffffffffffffffffffffffffffffffffffffffffffffffffffffffffffffffffffffffffffffffffffffffffffffffffffffffffffffffffffA">
                                      <p:cBhvr>
                                        <p:cTn id="6" dur="5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nodeType="clickEffect">
                                  <p:stCondLst>
                                    <p:cond delay="0"/>
                                  </p:stCondLst>
                                  <p:childTnLst>
                                    <p:set>
                                      <p:cBhvr>
                                        <p:cTn id="10" dur="1" fill="hold">
                                          <p:stCondLst>
                                            <p:cond delay="0"/>
                                          </p:stCondLst>
                                        </p:cTn>
                                        <p:tgtEl>
                                          <p:spTgt spid="4098"/>
                                        </p:tgtEl>
                                        <p:attrNameLst>
                                          <p:attrName>style.visibility</p:attrName>
                                        </p:attrNameLst>
                                      </p:cBhvr>
                                      <p:to>
                                        <p:strVal val="visible"/>
                                      </p:to>
                                    </p:set>
                                    <p:animEffect transition="in" filter="fade">
                                      <p:cBhvr>
                                        <p:cTn id="11" dur="2000"/>
                                        <p:tgtEl>
                                          <p:spTgt spid="4098"/>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fade">
                                      <p:cBhvr>
                                        <p:cTn id="16" dur="2000"/>
                                        <p:tgtEl>
                                          <p:spTgt spid="3">
                                            <p:txEl>
                                              <p:pRg st="0" end="0"/>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2000"/>
                                        <p:tgtEl>
                                          <p:spTgt spid="3">
                                            <p:txEl>
                                              <p:pRg st="4" end="4"/>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2000"/>
                                        <p:tgtEl>
                                          <p:spTgt spid="3">
                                            <p:txEl>
                                              <p:pRg st="6" end="6"/>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2000"/>
                                        <p:tgtEl>
                                          <p:spTgt spid="3">
                                            <p:txEl>
                                              <p:pRg st="7" end="7"/>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
                                            <p:txEl>
                                              <p:pRg st="8" end="8"/>
                                            </p:txEl>
                                          </p:spTgt>
                                        </p:tgtEl>
                                        <p:attrNameLst>
                                          <p:attrName>style.visibility</p:attrName>
                                        </p:attrNameLst>
                                      </p:cBhvr>
                                      <p:to>
                                        <p:strVal val="visible"/>
                                      </p:to>
                                    </p:set>
                                    <p:animEffect transition="in" filter="fade">
                                      <p:cBhvr>
                                        <p:cTn id="40" dur="2000"/>
                                        <p:tgtEl>
                                          <p:spTgt spid="3">
                                            <p:txEl>
                                              <p:pRg st="8" end="8"/>
                                            </p:txEl>
                                          </p:spTgt>
                                        </p:tgtEl>
                                      </p:cBhvr>
                                    </p:animEffect>
                                  </p:childTnLst>
                                </p:cTn>
                              </p:par>
                              <p:par>
                                <p:cTn id="41" presetID="10"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Effect transition="in" filter="fade">
                                      <p:cBhvr>
                                        <p:cTn id="43" dur="2000"/>
                                        <p:tgtEl>
                                          <p:spTgt spid="3">
                                            <p:txEl>
                                              <p:pRg st="9" end="9"/>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2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tchup" pitchFamily="2" charset="0"/>
              </a:rPr>
              <a:t>Works Cited</a:t>
            </a:r>
            <a:endParaRPr lang="en-US" dirty="0">
              <a:latin typeface="Catchup" pitchFamily="2" charset="0"/>
            </a:endParaRPr>
          </a:p>
        </p:txBody>
      </p:sp>
      <p:sp>
        <p:nvSpPr>
          <p:cNvPr id="3" name="Content Placeholder 2"/>
          <p:cNvSpPr>
            <a:spLocks noGrp="1"/>
          </p:cNvSpPr>
          <p:nvPr>
            <p:ph idx="1"/>
          </p:nvPr>
        </p:nvSpPr>
        <p:spPr/>
        <p:txBody>
          <a:bodyPr>
            <a:normAutofit fontScale="77500" lnSpcReduction="20000"/>
          </a:bodyPr>
          <a:lstStyle/>
          <a:p>
            <a:r>
              <a:rPr lang="en-US" dirty="0" smtClean="0">
                <a:solidFill>
                  <a:schemeClr val="tx1">
                    <a:lumMod val="60000"/>
                    <a:lumOff val="40000"/>
                  </a:schemeClr>
                </a:solidFill>
                <a:latin typeface="Catchup Thin" pitchFamily="2" charset="0"/>
                <a:hlinkClick r:id="rId3"/>
              </a:rPr>
              <a:t>http://www.foodforthebrain.org/content.asp?id_Content=1632\</a:t>
            </a:r>
            <a:endParaRPr lang="en-US" dirty="0" smtClean="0">
              <a:solidFill>
                <a:schemeClr val="tx1">
                  <a:lumMod val="60000"/>
                  <a:lumOff val="40000"/>
                </a:schemeClr>
              </a:solidFill>
              <a:latin typeface="Catchup Thin" pitchFamily="2" charset="0"/>
            </a:endParaRPr>
          </a:p>
          <a:p>
            <a:r>
              <a:rPr lang="en-US" dirty="0" smtClean="0">
                <a:solidFill>
                  <a:schemeClr val="tx1">
                    <a:lumMod val="60000"/>
                    <a:lumOff val="40000"/>
                  </a:schemeClr>
                </a:solidFill>
                <a:latin typeface="Catchup Thin" pitchFamily="2" charset="0"/>
                <a:hlinkClick r:id="rId4"/>
              </a:rPr>
              <a:t>http://healthmad.com/children/calming-techniques-for-children-on-the-autistic-spectrum/</a:t>
            </a:r>
            <a:endParaRPr lang="en-US" dirty="0" smtClean="0">
              <a:solidFill>
                <a:schemeClr val="tx1">
                  <a:lumMod val="60000"/>
                  <a:lumOff val="40000"/>
                </a:schemeClr>
              </a:solidFill>
              <a:latin typeface="Catchup Thin" pitchFamily="2" charset="0"/>
            </a:endParaRPr>
          </a:p>
          <a:p>
            <a:r>
              <a:rPr lang="en-US" dirty="0" smtClean="0">
                <a:solidFill>
                  <a:schemeClr val="tx1">
                    <a:lumMod val="60000"/>
                    <a:lumOff val="40000"/>
                  </a:schemeClr>
                </a:solidFill>
                <a:latin typeface="Catchup Thin" pitchFamily="2" charset="0"/>
                <a:hlinkClick r:id="rId5"/>
              </a:rPr>
              <a:t>http://autism.lovetoknow.com/Slideshow:Environment_for_Autistic_Kids~6</a:t>
            </a:r>
            <a:endParaRPr lang="en-US" dirty="0" smtClean="0">
              <a:solidFill>
                <a:schemeClr val="tx1">
                  <a:lumMod val="60000"/>
                  <a:lumOff val="40000"/>
                </a:schemeClr>
              </a:solidFill>
              <a:latin typeface="Catchup Thin" pitchFamily="2" charset="0"/>
            </a:endParaRPr>
          </a:p>
          <a:p>
            <a:r>
              <a:rPr lang="en-US" u="sng" dirty="0" smtClean="0">
                <a:solidFill>
                  <a:schemeClr val="tx1">
                    <a:lumMod val="60000"/>
                    <a:lumOff val="40000"/>
                  </a:schemeClr>
                </a:solidFill>
                <a:latin typeface="Catchup Thin" pitchFamily="2" charset="0"/>
                <a:hlinkClick r:id="rId6"/>
              </a:rPr>
              <a:t>http://www.webmd.com/brain/autism/features/autism-in-the-classroom</a:t>
            </a:r>
            <a:endParaRPr lang="en-US" u="sng" dirty="0" smtClean="0">
              <a:solidFill>
                <a:schemeClr val="tx1">
                  <a:lumMod val="60000"/>
                  <a:lumOff val="40000"/>
                </a:schemeClr>
              </a:solidFill>
              <a:latin typeface="Catchup Thin" pitchFamily="2" charset="0"/>
            </a:endParaRPr>
          </a:p>
          <a:p>
            <a:r>
              <a:rPr lang="en-US" dirty="0" smtClean="0">
                <a:solidFill>
                  <a:schemeClr val="tx1">
                    <a:lumMod val="60000"/>
                    <a:lumOff val="40000"/>
                  </a:schemeClr>
                </a:solidFill>
                <a:latin typeface="Catchup Thin" pitchFamily="2" charset="0"/>
                <a:hlinkClick r:id="rId7"/>
              </a:rPr>
              <a:t>http://www.parents.com/health/autism/parenting/day-to-day-raising-autistic-child/?rb=Y#page=1</a:t>
            </a:r>
            <a:endParaRPr lang="en-US" dirty="0" smtClean="0">
              <a:solidFill>
                <a:schemeClr val="tx1">
                  <a:lumMod val="60000"/>
                  <a:lumOff val="40000"/>
                </a:schemeClr>
              </a:solidFill>
              <a:latin typeface="Catchup Thin" pitchFamily="2" charset="0"/>
            </a:endParaRPr>
          </a:p>
          <a:p>
            <a:r>
              <a:rPr lang="en-US" dirty="0" smtClean="0">
                <a:latin typeface="Catchup Thin" pitchFamily="2" charset="0"/>
                <a:hlinkClick r:id="rId8"/>
              </a:rPr>
              <a:t>http://m.kidshealth.org/parent/medical/brain/asperger.html</a:t>
            </a:r>
            <a:endParaRPr lang="en-US" dirty="0" smtClean="0">
              <a:solidFill>
                <a:schemeClr val="tx1">
                  <a:lumMod val="60000"/>
                  <a:lumOff val="40000"/>
                </a:schemeClr>
              </a:solidFill>
              <a:latin typeface="Catchup Thin" pitchFamily="2" charset="0"/>
            </a:endParaRPr>
          </a:p>
          <a:p>
            <a:r>
              <a:rPr lang="en-US" dirty="0" smtClean="0">
                <a:latin typeface="Catchup Thin" pitchFamily="2" charset="0"/>
                <a:hlinkClick r:id="rId9"/>
              </a:rPr>
              <a:t>http://www.nidcd.nih.gov/staticresources/health/voice/CommunicationProblemsInChildrenWithAutism.pdf</a:t>
            </a:r>
            <a:endParaRPr lang="en-US" dirty="0" smtClean="0">
              <a:solidFill>
                <a:schemeClr val="tx1">
                  <a:lumMod val="60000"/>
                  <a:lumOff val="40000"/>
                </a:schemeClr>
              </a:solidFill>
              <a:latin typeface="Catchup Thin" pitchFamily="2" charset="0"/>
            </a:endParaRPr>
          </a:p>
          <a:p>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Raising Children With Autism/Asperger’s&amp;quot;&quot;/&gt;&lt;property id=&quot;20307&quot; value=&quot;256&quot;/&gt;&lt;/object&gt;&lt;object type=&quot;3&quot; unique_id=&quot;10005&quot;&gt;&lt;property id=&quot;20148&quot; value=&quot;5&quot;/&gt;&lt;property id=&quot;20300&quot; value=&quot;Slide 2 - &amp;quot;Diagnosis&amp;quot;&quot;/&gt;&lt;property id=&quot;20307&quot; value=&quot;257&quot;/&gt;&lt;/object&gt;&lt;object type=&quot;3&quot; unique_id=&quot;10006&quot;&gt;&lt;property id=&quot;20148&quot; value=&quot;5&quot;/&gt;&lt;property id=&quot;20300&quot; value=&quot;Slide 3 - &amp;quot;School&amp;quot;&quot;/&gt;&lt;property id=&quot;20307&quot; value=&quot;258&quot;/&gt;&lt;/object&gt;&lt;object type=&quot;3&quot; unique_id=&quot;10007&quot;&gt;&lt;property id=&quot;20148&quot; value=&quot;5&quot;/&gt;&lt;property id=&quot;20300&quot; value=&quot;Slide 4 - &amp;quot;Social Interactions&amp;quot;&quot;/&gt;&lt;property id=&quot;20307&quot; value=&quot;260&quot;/&gt;&lt;/object&gt;&lt;object type=&quot;3&quot; unique_id=&quot;10008&quot;&gt;&lt;property id=&quot;20148&quot; value=&quot;5&quot;/&gt;&lt;property id=&quot;20300&quot; value=&quot;Slide 5 - &amp;quot;Home Life&amp;quot;&quot;/&gt;&lt;property id=&quot;20307&quot; value=&quot;261&quot;/&gt;&lt;/object&gt;&lt;object type=&quot;3&quot; unique_id=&quot;10009&quot;&gt;&lt;property id=&quot;20148&quot; value=&quot;5&quot;/&gt;&lt;property id=&quot;20300&quot; value=&quot;Slide 6 - &amp;quot;Techniques&amp;quot;&quot;/&gt;&lt;property id=&quot;20307&quot; value=&quot;259&quot;/&gt;&lt;/object&gt;&lt;object type=&quot;3&quot; unique_id=&quot;10170&quot;&gt;&lt;property id=&quot;20148&quot; value=&quot;5&quot;/&gt;&lt;property id=&quot;20300&quot; value=&quot;Slide 7 - &amp;quot;Works Cited&amp;quot;&quot;/&gt;&lt;property id=&quot;20307&quot; value=&quot;262&quot;/&gt;&lt;/objec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8">
      <a:dk1>
        <a:sysClr val="windowText" lastClr="000000"/>
      </a:dk1>
      <a:lt1>
        <a:srgbClr val="00B050"/>
      </a:lt1>
      <a:dk2>
        <a:srgbClr val="542378"/>
      </a:dk2>
      <a:lt2>
        <a:srgbClr val="D2D2D2"/>
      </a:lt2>
      <a:accent1>
        <a:srgbClr val="73D6FD"/>
      </a:accent1>
      <a:accent2>
        <a:srgbClr val="73D6FD"/>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234</TotalTime>
  <Words>351</Words>
  <Application>Microsoft Office PowerPoint</Application>
  <PresentationFormat>On-screen Show (4:3)</PresentationFormat>
  <Paragraphs>59</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Verve</vt:lpstr>
      <vt:lpstr>Raising Children With Autism/Asperger’s</vt:lpstr>
      <vt:lpstr>Diagnosis</vt:lpstr>
      <vt:lpstr>School</vt:lpstr>
      <vt:lpstr>Social Interactions</vt:lpstr>
      <vt:lpstr>Home Life</vt:lpstr>
      <vt:lpstr>Techniques</vt:lpstr>
      <vt:lpstr>Works Cited</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Raising Children With Autism/Asperger’s</dc:title>
  <dc:creator>Nancy</dc:creator>
  <cp:lastModifiedBy>Ashley Hutchinson</cp:lastModifiedBy>
  <cp:revision>37</cp:revision>
  <dcterms:created xsi:type="dcterms:W3CDTF">2012-10-02T00:31:01Z</dcterms:created>
  <dcterms:modified xsi:type="dcterms:W3CDTF">2012-10-04T15:08:51Z</dcterms:modified>
</cp:coreProperties>
</file>