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8" r:id="rId4"/>
    <p:sldId id="270" r:id="rId5"/>
    <p:sldId id="271" r:id="rId6"/>
    <p:sldId id="274" r:id="rId7"/>
    <p:sldId id="275" r:id="rId8"/>
    <p:sldId id="269" r:id="rId9"/>
    <p:sldId id="260" r:id="rId10"/>
    <p:sldId id="272" r:id="rId11"/>
    <p:sldId id="273" r:id="rId12"/>
    <p:sldId id="262" r:id="rId13"/>
    <p:sldId id="265" r:id="rId14"/>
    <p:sldId id="266" r:id="rId15"/>
    <p:sldId id="264" r:id="rId16"/>
    <p:sldId id="257" r:id="rId17"/>
    <p:sldId id="259" r:id="rId18"/>
    <p:sldId id="26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napToObjects="1">
      <p:cViewPr varScale="1">
        <p:scale>
          <a:sx n="61" d="100"/>
          <a:sy n="61" d="100"/>
        </p:scale>
        <p:origin x="-90" y="-1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pPr/>
              <a:t>10/3/2012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pPr/>
              <a:t>10/3/2012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pPr/>
              <a:t>10/3/2012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pPr/>
              <a:t>10/3/2012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pPr/>
              <a:t>10/3/2012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pPr/>
              <a:t>10/3/2012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pPr/>
              <a:t>10/3/2012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pPr/>
              <a:t>10/3/2012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pPr/>
              <a:t>10/3/2012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pPr/>
              <a:t>10/3/2012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pPr/>
              <a:t>10/3/2012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pPr/>
              <a:t>10/3/2012</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pPr/>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Teaching Students </a:t>
            </a:r>
            <a:r>
              <a:rPr lang="en-US" smtClean="0"/>
              <a:t>With Autism/Asperger's</a:t>
            </a:r>
            <a:endParaRPr lang="en-US" dirty="0"/>
          </a:p>
        </p:txBody>
      </p:sp>
      <p:sp>
        <p:nvSpPr>
          <p:cNvPr id="3" name="Subtitle 2"/>
          <p:cNvSpPr>
            <a:spLocks noGrp="1"/>
          </p:cNvSpPr>
          <p:nvPr>
            <p:ph type="subTitle" idx="1"/>
          </p:nvPr>
        </p:nvSpPr>
        <p:spPr/>
        <p:txBody>
          <a:bodyPr/>
          <a:lstStyle/>
          <a:p>
            <a:r>
              <a:rPr lang="en-US" dirty="0" smtClean="0"/>
              <a:t>Katherine, Addison, Emily, Leigh, &amp; Kinsey</a:t>
            </a:r>
            <a:endParaRPr lang="en-US" dirty="0"/>
          </a:p>
        </p:txBody>
      </p:sp>
    </p:spTree>
    <p:extLst>
      <p:ext uri="{BB962C8B-B14F-4D97-AF65-F5344CB8AC3E}">
        <p14:creationId xmlns:p14="http://schemas.microsoft.com/office/powerpoint/2010/main" xmlns="" val="1693713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Perspective</a:t>
            </a:r>
            <a:endParaRPr lang="en-US" dirty="0"/>
          </a:p>
        </p:txBody>
      </p:sp>
      <p:sp>
        <p:nvSpPr>
          <p:cNvPr id="3" name="Content Placeholder 2"/>
          <p:cNvSpPr>
            <a:spLocks noGrp="1"/>
          </p:cNvSpPr>
          <p:nvPr>
            <p:ph idx="1"/>
          </p:nvPr>
        </p:nvSpPr>
        <p:spPr/>
        <p:txBody>
          <a:bodyPr/>
          <a:lstStyle/>
          <a:p>
            <a:pPr marL="0" indent="0">
              <a:buNone/>
            </a:pPr>
            <a:r>
              <a:rPr lang="en-US" dirty="0" smtClean="0"/>
              <a:t>How have you altered your personality to fit your students’ needs?</a:t>
            </a:r>
          </a:p>
          <a:p>
            <a:pPr lvl="1">
              <a:buFont typeface="Arial"/>
              <a:buChar char="•"/>
            </a:pPr>
            <a:r>
              <a:rPr lang="en-US" sz="2000" dirty="0" smtClean="0"/>
              <a:t>“I have learned to be a lot more patient teaching at rose the past two years than I ever have. I always knew my job was going to be hard work but I’ve definitely gained more patience from it.”</a:t>
            </a:r>
            <a:endParaRPr lang="en-US" sz="2000" dirty="0"/>
          </a:p>
        </p:txBody>
      </p:sp>
    </p:spTree>
    <p:extLst>
      <p:ext uri="{BB962C8B-B14F-4D97-AF65-F5344CB8AC3E}">
        <p14:creationId xmlns:p14="http://schemas.microsoft.com/office/powerpoint/2010/main" xmlns="" val="3504686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Perspective	</a:t>
            </a:r>
            <a:endParaRPr lang="en-US" dirty="0"/>
          </a:p>
        </p:txBody>
      </p:sp>
      <p:sp>
        <p:nvSpPr>
          <p:cNvPr id="3" name="Content Placeholder 2"/>
          <p:cNvSpPr>
            <a:spLocks noGrp="1"/>
          </p:cNvSpPr>
          <p:nvPr>
            <p:ph idx="1"/>
          </p:nvPr>
        </p:nvSpPr>
        <p:spPr/>
        <p:txBody>
          <a:bodyPr/>
          <a:lstStyle/>
          <a:p>
            <a:pPr marL="0" indent="0">
              <a:buNone/>
            </a:pPr>
            <a:r>
              <a:rPr lang="en-US" dirty="0" smtClean="0"/>
              <a:t>What’s a typical day like?</a:t>
            </a:r>
          </a:p>
          <a:p>
            <a:pPr lvl="1">
              <a:buFont typeface="Arial"/>
              <a:buChar char="•"/>
            </a:pPr>
            <a:r>
              <a:rPr lang="en-US" sz="2000" dirty="0" smtClean="0"/>
              <a:t>“We do lessons in the morning and some kids go to elective classes. Then during 3</a:t>
            </a:r>
            <a:r>
              <a:rPr lang="en-US" sz="2000" baseline="30000" dirty="0" smtClean="0"/>
              <a:t>rd</a:t>
            </a:r>
            <a:r>
              <a:rPr lang="en-US" sz="2000" dirty="0" smtClean="0"/>
              <a:t> we do physical exercise either in PE or on the track and fourth period is quiet time followed  by group activities.”</a:t>
            </a:r>
            <a:endParaRPr lang="en-US" sz="2000" dirty="0"/>
          </a:p>
        </p:txBody>
      </p:sp>
    </p:spTree>
    <p:extLst>
      <p:ext uri="{BB962C8B-B14F-4D97-AF65-F5344CB8AC3E}">
        <p14:creationId xmlns:p14="http://schemas.microsoft.com/office/powerpoint/2010/main" xmlns="" val="1985445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Helper Perspective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effectLst/>
              </a:rPr>
              <a:t>What </a:t>
            </a:r>
            <a:r>
              <a:rPr lang="en-US" dirty="0">
                <a:effectLst/>
              </a:rPr>
              <a:t>made you want to </a:t>
            </a:r>
            <a:r>
              <a:rPr lang="en-US" dirty="0" smtClean="0">
                <a:effectLst/>
              </a:rPr>
              <a:t>help teach </a:t>
            </a:r>
            <a:r>
              <a:rPr lang="en-US" dirty="0">
                <a:effectLst/>
              </a:rPr>
              <a:t>kids with </a:t>
            </a:r>
            <a:r>
              <a:rPr lang="en-US" dirty="0" smtClean="0">
                <a:effectLst/>
              </a:rPr>
              <a:t>autism/Asperger's?</a:t>
            </a:r>
            <a:endParaRPr lang="en-US" dirty="0">
              <a:effectLst/>
            </a:endParaRPr>
          </a:p>
          <a:p>
            <a:pPr marL="852678" lvl="2" indent="-285750">
              <a:buFont typeface="Arial"/>
              <a:buChar char="•"/>
            </a:pPr>
            <a:r>
              <a:rPr lang="en-US" dirty="0" smtClean="0">
                <a:effectLst/>
              </a:rPr>
              <a:t>“I </a:t>
            </a:r>
            <a:r>
              <a:rPr lang="en-US" dirty="0">
                <a:effectLst/>
              </a:rPr>
              <a:t>started doing ECBL, which is exceptional community baseball league and I loved it. When I was offered the opportunity to do this, I changed out </a:t>
            </a:r>
            <a:r>
              <a:rPr lang="en-US" dirty="0" smtClean="0">
                <a:effectLst/>
              </a:rPr>
              <a:t>of one of </a:t>
            </a:r>
            <a:r>
              <a:rPr lang="en-US" dirty="0">
                <a:effectLst/>
              </a:rPr>
              <a:t>my classes and chose to do this</a:t>
            </a:r>
            <a:r>
              <a:rPr lang="en-US" dirty="0" smtClean="0">
                <a:effectLst/>
              </a:rPr>
              <a:t>.”</a:t>
            </a:r>
            <a:endParaRPr lang="en-US" dirty="0">
              <a:effectLst/>
            </a:endParaRPr>
          </a:p>
          <a:p>
            <a:pPr marL="457200" indent="-457200">
              <a:buAutoNum type="arabicPeriod"/>
            </a:pPr>
            <a:endParaRPr lang="en-US" dirty="0"/>
          </a:p>
          <a:p>
            <a:pPr marL="0" indent="0">
              <a:buNone/>
            </a:pPr>
            <a:endParaRPr lang="en-US" dirty="0">
              <a:effectLst/>
            </a:endParaRPr>
          </a:p>
        </p:txBody>
      </p:sp>
    </p:spTree>
    <p:extLst>
      <p:ext uri="{BB962C8B-B14F-4D97-AF65-F5344CB8AC3E}">
        <p14:creationId xmlns:p14="http://schemas.microsoft.com/office/powerpoint/2010/main" xmlns="" val="2530252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Helper Perspective</a:t>
            </a:r>
          </a:p>
        </p:txBody>
      </p:sp>
      <p:sp>
        <p:nvSpPr>
          <p:cNvPr id="3" name="Content Placeholder 2"/>
          <p:cNvSpPr>
            <a:spLocks noGrp="1"/>
          </p:cNvSpPr>
          <p:nvPr>
            <p:ph idx="1"/>
          </p:nvPr>
        </p:nvSpPr>
        <p:spPr/>
        <p:txBody>
          <a:bodyPr/>
          <a:lstStyle/>
          <a:p>
            <a:pPr marL="0" indent="0">
              <a:buNone/>
            </a:pPr>
            <a:r>
              <a:rPr lang="en-US" dirty="0">
                <a:effectLst/>
              </a:rPr>
              <a:t>How did the kids react to you at first? </a:t>
            </a:r>
            <a:endParaRPr lang="en-US" dirty="0" smtClean="0">
              <a:effectLst/>
            </a:endParaRPr>
          </a:p>
          <a:p>
            <a:pPr lvl="1">
              <a:buFont typeface="Arial"/>
              <a:buChar char="•"/>
            </a:pPr>
            <a:r>
              <a:rPr lang="en-US" sz="2000" dirty="0" smtClean="0">
                <a:effectLst/>
              </a:rPr>
              <a:t>“All of them reacted </a:t>
            </a:r>
            <a:r>
              <a:rPr lang="en-US" sz="2000" dirty="0">
                <a:effectLst/>
              </a:rPr>
              <a:t>differently towards me. Some love my bird whistle. Some </a:t>
            </a:r>
            <a:r>
              <a:rPr lang="en-US" sz="2000" dirty="0" smtClean="0">
                <a:effectLst/>
              </a:rPr>
              <a:t>don’t even </a:t>
            </a:r>
            <a:r>
              <a:rPr lang="en-US" sz="2000" dirty="0">
                <a:effectLst/>
              </a:rPr>
              <a:t>notice my </a:t>
            </a:r>
            <a:r>
              <a:rPr lang="en-US" sz="2000" dirty="0" smtClean="0">
                <a:effectLst/>
              </a:rPr>
              <a:t>presence.” </a:t>
            </a:r>
            <a:endParaRPr lang="en-US" sz="2000" dirty="0"/>
          </a:p>
        </p:txBody>
      </p:sp>
    </p:spTree>
    <p:extLst>
      <p:ext uri="{BB962C8B-B14F-4D97-AF65-F5344CB8AC3E}">
        <p14:creationId xmlns:p14="http://schemas.microsoft.com/office/powerpoint/2010/main" xmlns="" val="2326093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Helper Perspective</a:t>
            </a:r>
          </a:p>
        </p:txBody>
      </p:sp>
      <p:sp>
        <p:nvSpPr>
          <p:cNvPr id="3" name="Content Placeholder 2"/>
          <p:cNvSpPr>
            <a:spLocks noGrp="1"/>
          </p:cNvSpPr>
          <p:nvPr>
            <p:ph idx="1"/>
          </p:nvPr>
        </p:nvSpPr>
        <p:spPr/>
        <p:txBody>
          <a:bodyPr/>
          <a:lstStyle/>
          <a:p>
            <a:pPr marL="0" indent="0">
              <a:buNone/>
            </a:pPr>
            <a:r>
              <a:rPr lang="en-US" dirty="0">
                <a:effectLst/>
              </a:rPr>
              <a:t>How has it altered your personality? </a:t>
            </a:r>
            <a:endParaRPr lang="en-US" dirty="0" smtClean="0">
              <a:effectLst/>
            </a:endParaRPr>
          </a:p>
          <a:p>
            <a:pPr lvl="1">
              <a:buFont typeface="Arial"/>
              <a:buChar char="•"/>
            </a:pPr>
            <a:r>
              <a:rPr lang="en-US" sz="2000" dirty="0" smtClean="0">
                <a:effectLst/>
              </a:rPr>
              <a:t>“I think </a:t>
            </a:r>
            <a:r>
              <a:rPr lang="en-US" sz="2000" dirty="0">
                <a:effectLst/>
              </a:rPr>
              <a:t>a lot more about the way people think. It has gotten me interested in </a:t>
            </a:r>
            <a:r>
              <a:rPr lang="en-US" sz="2000" dirty="0" smtClean="0">
                <a:effectLst/>
              </a:rPr>
              <a:t>psychology, I’m </a:t>
            </a:r>
            <a:r>
              <a:rPr lang="en-US" sz="2000" dirty="0">
                <a:effectLst/>
              </a:rPr>
              <a:t>always wondering what is going through their </a:t>
            </a:r>
            <a:r>
              <a:rPr lang="en-US" sz="2000" dirty="0" smtClean="0">
                <a:effectLst/>
              </a:rPr>
              <a:t>minds. I feel that I’ve become more intuitive.”</a:t>
            </a:r>
            <a:endParaRPr lang="en-US" sz="2000" dirty="0"/>
          </a:p>
        </p:txBody>
      </p:sp>
    </p:spTree>
    <p:extLst>
      <p:ext uri="{BB962C8B-B14F-4D97-AF65-F5344CB8AC3E}">
        <p14:creationId xmlns:p14="http://schemas.microsoft.com/office/powerpoint/2010/main" xmlns="" val="489117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Helper Perspective</a:t>
            </a:r>
          </a:p>
        </p:txBody>
      </p:sp>
      <p:sp>
        <p:nvSpPr>
          <p:cNvPr id="3" name="Content Placeholder 2"/>
          <p:cNvSpPr>
            <a:spLocks noGrp="1"/>
          </p:cNvSpPr>
          <p:nvPr>
            <p:ph idx="1"/>
          </p:nvPr>
        </p:nvSpPr>
        <p:spPr>
          <a:xfrm>
            <a:off x="508000" y="3012142"/>
            <a:ext cx="7921626" cy="3388658"/>
          </a:xfrm>
        </p:spPr>
        <p:txBody>
          <a:bodyPr>
            <a:normAutofit/>
          </a:bodyPr>
          <a:lstStyle/>
          <a:p>
            <a:pPr marL="349250" lvl="1" indent="0">
              <a:buNone/>
            </a:pPr>
            <a:r>
              <a:rPr lang="en-US" sz="2400" dirty="0" smtClean="0">
                <a:effectLst/>
              </a:rPr>
              <a:t>Have </a:t>
            </a:r>
            <a:r>
              <a:rPr lang="en-US" sz="2400" dirty="0">
                <a:effectLst/>
              </a:rPr>
              <a:t>you begun to see life a bit differently after </a:t>
            </a:r>
            <a:r>
              <a:rPr lang="en-US" sz="2400" dirty="0" smtClean="0">
                <a:effectLst/>
              </a:rPr>
              <a:t>helping </a:t>
            </a:r>
            <a:r>
              <a:rPr lang="en-US" sz="2400" dirty="0">
                <a:effectLst/>
              </a:rPr>
              <a:t>kids with </a:t>
            </a:r>
            <a:r>
              <a:rPr lang="en-US" sz="2400" dirty="0" smtClean="0">
                <a:effectLst/>
              </a:rPr>
              <a:t>autism?</a:t>
            </a:r>
            <a:endParaRPr lang="en-US" sz="2400" dirty="0">
              <a:effectLst/>
            </a:endParaRPr>
          </a:p>
          <a:p>
            <a:pPr lvl="2">
              <a:buFont typeface="Arial"/>
              <a:buChar char="•"/>
            </a:pPr>
            <a:r>
              <a:rPr lang="en-US" dirty="0" smtClean="0">
                <a:effectLst/>
              </a:rPr>
              <a:t>“I </a:t>
            </a:r>
            <a:r>
              <a:rPr lang="en-US" dirty="0">
                <a:effectLst/>
              </a:rPr>
              <a:t>started </a:t>
            </a:r>
            <a:r>
              <a:rPr lang="en-US" dirty="0" smtClean="0">
                <a:effectLst/>
              </a:rPr>
              <a:t>to see </a:t>
            </a:r>
            <a:r>
              <a:rPr lang="en-US" dirty="0">
                <a:effectLst/>
              </a:rPr>
              <a:t>the importance of patience and how you need to be more understanding of the way </a:t>
            </a:r>
            <a:r>
              <a:rPr lang="en-US" dirty="0" smtClean="0">
                <a:effectLst/>
              </a:rPr>
              <a:t>different </a:t>
            </a:r>
            <a:r>
              <a:rPr lang="en-US" dirty="0">
                <a:effectLst/>
              </a:rPr>
              <a:t>minds work because everyone has feelings and </a:t>
            </a:r>
            <a:r>
              <a:rPr lang="en-US" dirty="0" smtClean="0">
                <a:effectLst/>
              </a:rPr>
              <a:t>thoughts, </a:t>
            </a:r>
            <a:r>
              <a:rPr lang="en-US" dirty="0">
                <a:effectLst/>
              </a:rPr>
              <a:t>but we just </a:t>
            </a:r>
            <a:r>
              <a:rPr lang="en-US" dirty="0" smtClean="0">
                <a:effectLst/>
              </a:rPr>
              <a:t>are not </a:t>
            </a:r>
            <a:r>
              <a:rPr lang="en-US" dirty="0">
                <a:effectLst/>
              </a:rPr>
              <a:t>all thinking the same</a:t>
            </a:r>
            <a:r>
              <a:rPr lang="en-US" dirty="0" smtClean="0">
                <a:effectLst/>
              </a:rPr>
              <a:t>.”</a:t>
            </a:r>
            <a:endParaRPr lang="en-US" dirty="0">
              <a:effectLst/>
            </a:endParaRPr>
          </a:p>
          <a:p>
            <a:pPr marL="349250" lvl="1" indent="0">
              <a:buNone/>
            </a:pPr>
            <a:endParaRPr lang="en-US" sz="2400" dirty="0" smtClean="0">
              <a:effectLst/>
            </a:endParaRPr>
          </a:p>
        </p:txBody>
      </p:sp>
    </p:spTree>
    <p:extLst>
      <p:ext uri="{BB962C8B-B14F-4D97-AF65-F5344CB8AC3E}">
        <p14:creationId xmlns:p14="http://schemas.microsoft.com/office/powerpoint/2010/main" xmlns="" val="3468761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CNN Special on Autism</a:t>
            </a:r>
            <a:endParaRPr lang="en-US" dirty="0"/>
          </a:p>
        </p:txBody>
      </p:sp>
      <p:sp>
        <p:nvSpPr>
          <p:cNvPr id="3" name="Content Placeholder 2"/>
          <p:cNvSpPr>
            <a:spLocks noGrp="1"/>
          </p:cNvSpPr>
          <p:nvPr>
            <p:ph idx="1"/>
          </p:nvPr>
        </p:nvSpPr>
        <p:spPr/>
        <p:txBody>
          <a:bodyPr/>
          <a:lstStyle/>
          <a:p>
            <a:pPr marL="0" indent="0" algn="ctr">
              <a:buNone/>
            </a:pPr>
            <a:r>
              <a:rPr lang="fi-FI" dirty="0" smtClean="0"/>
              <a:t>http</a:t>
            </a:r>
            <a:r>
              <a:rPr lang="fi-FI" dirty="0"/>
              <a:t>://youtu.be/G9oYALCTAKE</a:t>
            </a:r>
            <a:endParaRPr lang="en-US" dirty="0"/>
          </a:p>
        </p:txBody>
      </p:sp>
    </p:spTree>
    <p:extLst>
      <p:ext uri="{BB962C8B-B14F-4D97-AF65-F5344CB8AC3E}">
        <p14:creationId xmlns:p14="http://schemas.microsoft.com/office/powerpoint/2010/main" xmlns="" val="3068451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32524"/>
            <a:ext cx="7716837" cy="1447800"/>
          </a:xfrm>
        </p:spPr>
        <p:txBody>
          <a:bodyPr/>
          <a:lstStyle/>
          <a:p>
            <a:r>
              <a:rPr lang="en-US" dirty="0" smtClean="0"/>
              <a:t>Works Cited</a:t>
            </a:r>
            <a:endParaRPr lang="en-US" dirty="0"/>
          </a:p>
        </p:txBody>
      </p:sp>
      <p:sp>
        <p:nvSpPr>
          <p:cNvPr id="3" name="Content Placeholder 2"/>
          <p:cNvSpPr>
            <a:spLocks noGrp="1"/>
          </p:cNvSpPr>
          <p:nvPr>
            <p:ph idx="1"/>
          </p:nvPr>
        </p:nvSpPr>
        <p:spPr/>
        <p:txBody>
          <a:bodyPr>
            <a:normAutofit/>
          </a:bodyPr>
          <a:lstStyle/>
          <a:p>
            <a:r>
              <a:rPr lang="en-US" dirty="0" smtClean="0"/>
              <a:t>Campbell, Stephanie. </a:t>
            </a:r>
            <a:r>
              <a:rPr lang="en-US" dirty="0"/>
              <a:t>Personal Interview. </a:t>
            </a:r>
            <a:r>
              <a:rPr lang="en-US" dirty="0" smtClean="0"/>
              <a:t>02 Oct 	2012.</a:t>
            </a:r>
          </a:p>
          <a:p>
            <a:r>
              <a:rPr lang="en-US" dirty="0" smtClean="0"/>
              <a:t>Cullipher</a:t>
            </a:r>
            <a:r>
              <a:rPr lang="en-US" dirty="0"/>
              <a:t>, Bridgette. Personal Interview. 27 Sep </a:t>
            </a:r>
            <a:r>
              <a:rPr lang="en-US" dirty="0" smtClean="0"/>
              <a:t>	2012</a:t>
            </a:r>
            <a:r>
              <a:rPr lang="en-US" dirty="0"/>
              <a:t>.</a:t>
            </a:r>
            <a:endParaRPr lang="en-US" dirty="0" smtClean="0"/>
          </a:p>
          <a:p>
            <a:r>
              <a:rPr lang="nl-NL" dirty="0"/>
              <a:t>"Google." </a:t>
            </a:r>
            <a:r>
              <a:rPr lang="nl-NL" i="1" dirty="0"/>
              <a:t>Google Images</a:t>
            </a:r>
            <a:r>
              <a:rPr lang="nl-NL" dirty="0"/>
              <a:t>. </a:t>
            </a:r>
            <a:r>
              <a:rPr lang="nl-NL" dirty="0" err="1"/>
              <a:t>N.p</a:t>
            </a:r>
            <a:r>
              <a:rPr lang="nl-NL" dirty="0"/>
              <a:t>., </a:t>
            </a:r>
            <a:r>
              <a:rPr lang="nl-NL" dirty="0" err="1"/>
              <a:t>n.d</a:t>
            </a:r>
            <a:r>
              <a:rPr lang="nl-NL" dirty="0"/>
              <a:t>. Web. 28 Sep 	2012. </a:t>
            </a:r>
            <a:r>
              <a:rPr lang="nl-NL" dirty="0" smtClean="0"/>
              <a:t>&lt;www.google.com</a:t>
            </a:r>
            <a:r>
              <a:rPr lang="nl-NL" dirty="0"/>
              <a:t>/</a:t>
            </a:r>
            <a:r>
              <a:rPr lang="nl-NL" dirty="0" smtClean="0"/>
              <a:t>images&gt;</a:t>
            </a:r>
            <a:endParaRPr lang="en-US" dirty="0"/>
          </a:p>
          <a:p>
            <a:pPr marL="0" indent="0">
              <a:buNone/>
            </a:pPr>
            <a:endParaRPr lang="en-US" dirty="0"/>
          </a:p>
        </p:txBody>
      </p:sp>
    </p:spTree>
    <p:extLst>
      <p:ext uri="{BB962C8B-B14F-4D97-AF65-F5344CB8AC3E}">
        <p14:creationId xmlns:p14="http://schemas.microsoft.com/office/powerpoint/2010/main" xmlns="" val="914079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	</a:t>
            </a:r>
            <a:endParaRPr lang="en-US" dirty="0"/>
          </a:p>
        </p:txBody>
      </p:sp>
      <p:sp>
        <p:nvSpPr>
          <p:cNvPr id="3" name="Content Placeholder 2"/>
          <p:cNvSpPr>
            <a:spLocks noGrp="1"/>
          </p:cNvSpPr>
          <p:nvPr>
            <p:ph idx="1"/>
          </p:nvPr>
        </p:nvSpPr>
        <p:spPr>
          <a:xfrm>
            <a:off x="712788" y="2506785"/>
            <a:ext cx="7716838" cy="3137877"/>
          </a:xfrm>
        </p:spPr>
        <p:txBody>
          <a:bodyPr>
            <a:normAutofit lnSpcReduction="10000"/>
          </a:bodyPr>
          <a:lstStyle/>
          <a:p>
            <a:pPr marL="0" indent="0">
              <a:buNone/>
            </a:pPr>
            <a:endParaRPr lang="en-US" dirty="0"/>
          </a:p>
          <a:p>
            <a:r>
              <a:rPr lang="en-US" dirty="0" err="1"/>
              <a:t>Grandin</a:t>
            </a:r>
            <a:r>
              <a:rPr lang="en-US" dirty="0"/>
              <a:t>, Temple. "Teaching Tips for Children 	and Adults with Autism." </a:t>
            </a:r>
            <a:r>
              <a:rPr lang="en-US" i="1" dirty="0"/>
              <a:t>Angel Fire</a:t>
            </a:r>
            <a:r>
              <a:rPr lang="en-US" dirty="0"/>
              <a:t>. </a:t>
            </a:r>
            <a:r>
              <a:rPr lang="en-US" dirty="0" err="1"/>
              <a:t>N.p</a:t>
            </a:r>
            <a:r>
              <a:rPr lang="en-US" dirty="0"/>
              <a:t>., 	July 1996. Web. 28 Sep 2012.</a:t>
            </a:r>
          </a:p>
          <a:p>
            <a:r>
              <a:rPr lang="en-US" dirty="0" err="1" smtClean="0"/>
              <a:t>Warber</a:t>
            </a:r>
            <a:r>
              <a:rPr lang="en-US" dirty="0"/>
              <a:t>, Adrienne. "Teaching Methods for </a:t>
            </a:r>
            <a:r>
              <a:rPr lang="en-US" dirty="0" smtClean="0"/>
              <a:t>	Autistic </a:t>
            </a:r>
            <a:r>
              <a:rPr lang="en-US" dirty="0"/>
              <a:t>Children." </a:t>
            </a:r>
            <a:r>
              <a:rPr lang="en-US" i="1" dirty="0" err="1"/>
              <a:t>LoveToKnow</a:t>
            </a:r>
            <a:r>
              <a:rPr lang="en-US" i="1" dirty="0"/>
              <a:t> Autism</a:t>
            </a:r>
            <a:r>
              <a:rPr lang="en-US" dirty="0"/>
              <a:t>. </a:t>
            </a:r>
            <a:r>
              <a:rPr lang="en-US" dirty="0" smtClean="0"/>
              <a:t>	</a:t>
            </a:r>
            <a:r>
              <a:rPr lang="en-US" dirty="0" err="1" smtClean="0"/>
              <a:t>LoveToKnow</a:t>
            </a:r>
            <a:r>
              <a:rPr lang="en-US" dirty="0" smtClean="0"/>
              <a:t> </a:t>
            </a:r>
            <a:r>
              <a:rPr lang="en-US" dirty="0"/>
              <a:t>Corp., 2006. Web. 1 Oct 2012.</a:t>
            </a:r>
          </a:p>
        </p:txBody>
      </p:sp>
    </p:spTree>
    <p:extLst>
      <p:ext uri="{BB962C8B-B14F-4D97-AF65-F5344CB8AC3E}">
        <p14:creationId xmlns:p14="http://schemas.microsoft.com/office/powerpoint/2010/main" xmlns="" val="1325073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913884"/>
            <a:ext cx="7716837" cy="1812276"/>
          </a:xfrm>
        </p:spPr>
        <p:txBody>
          <a:bodyPr/>
          <a:lstStyle/>
          <a:p>
            <a:r>
              <a:rPr lang="en-US" dirty="0" smtClean="0"/>
              <a:t>Useful tips</a:t>
            </a:r>
            <a:endParaRPr lang="en-US" dirty="0"/>
          </a:p>
        </p:txBody>
      </p:sp>
      <p:sp>
        <p:nvSpPr>
          <p:cNvPr id="3" name="Content Placeholder 2"/>
          <p:cNvSpPr>
            <a:spLocks noGrp="1"/>
          </p:cNvSpPr>
          <p:nvPr>
            <p:ph idx="1"/>
          </p:nvPr>
        </p:nvSpPr>
        <p:spPr>
          <a:xfrm>
            <a:off x="712788" y="2896547"/>
            <a:ext cx="7716838" cy="3504252"/>
          </a:xfrm>
        </p:spPr>
        <p:txBody>
          <a:bodyPr>
            <a:normAutofit/>
          </a:bodyPr>
          <a:lstStyle/>
          <a:p>
            <a:r>
              <a:rPr lang="en-US" dirty="0" smtClean="0"/>
              <a:t>Many useful tips in teaching kids with Autism/ Asperger's</a:t>
            </a:r>
          </a:p>
          <a:p>
            <a:pPr lvl="2"/>
            <a:r>
              <a:rPr lang="en-US" dirty="0" smtClean="0"/>
              <a:t>Use simple </a:t>
            </a:r>
            <a:r>
              <a:rPr lang="en-US" dirty="0"/>
              <a:t>l</a:t>
            </a:r>
            <a:r>
              <a:rPr lang="en-US" dirty="0" smtClean="0"/>
              <a:t>anguage </a:t>
            </a:r>
          </a:p>
          <a:p>
            <a:pPr lvl="2"/>
            <a:r>
              <a:rPr lang="en-US" dirty="0" smtClean="0"/>
              <a:t>Clear instructions</a:t>
            </a:r>
          </a:p>
          <a:p>
            <a:pPr lvl="2"/>
            <a:r>
              <a:rPr lang="en-US" dirty="0" smtClean="0"/>
              <a:t>Various means of presentation (Visual, hands on etc.)</a:t>
            </a:r>
          </a:p>
          <a:p>
            <a:pPr lvl="2"/>
            <a:r>
              <a:rPr lang="en-US" dirty="0" smtClean="0"/>
              <a:t>Encourage talents </a:t>
            </a:r>
          </a:p>
          <a:p>
            <a:pPr lvl="2"/>
            <a:r>
              <a:rPr lang="en-US" dirty="0" smtClean="0"/>
              <a:t>Simpler the better </a:t>
            </a:r>
          </a:p>
          <a:p>
            <a:pPr marL="349250" lvl="1" indent="0">
              <a:buNone/>
            </a:pPr>
            <a:endParaRPr lang="en-US" dirty="0"/>
          </a:p>
        </p:txBody>
      </p:sp>
    </p:spTree>
    <p:extLst>
      <p:ext uri="{BB962C8B-B14F-4D97-AF65-F5344CB8AC3E}">
        <p14:creationId xmlns:p14="http://schemas.microsoft.com/office/powerpoint/2010/main" xmlns="" val="2821778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Therapy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There are a number of different therapeutic methods that have been proven to help teach children with autism, these methods include:</a:t>
            </a:r>
          </a:p>
          <a:p>
            <a:pPr>
              <a:buFont typeface="Arial"/>
              <a:buChar char="•"/>
            </a:pPr>
            <a:r>
              <a:rPr lang="en-US" b="1" i="1" dirty="0" smtClean="0"/>
              <a:t>Applied </a:t>
            </a:r>
            <a:r>
              <a:rPr lang="en-US" b="1" i="1" dirty="0"/>
              <a:t>Behavior Analysis</a:t>
            </a:r>
            <a:r>
              <a:rPr lang="en-US" dirty="0"/>
              <a:t>: ABA teacher observes behavior of a person with autism then records any material that was not shown during the session. The teacher rewards the person with every question they answer correctly which furthers good behaviors. </a:t>
            </a:r>
          </a:p>
        </p:txBody>
      </p:sp>
    </p:spTree>
    <p:extLst>
      <p:ext uri="{BB962C8B-B14F-4D97-AF65-F5344CB8AC3E}">
        <p14:creationId xmlns:p14="http://schemas.microsoft.com/office/powerpoint/2010/main" xmlns="" val="3466734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Therapy</a:t>
            </a:r>
            <a:endParaRPr lang="en-US" dirty="0"/>
          </a:p>
        </p:txBody>
      </p:sp>
      <p:sp>
        <p:nvSpPr>
          <p:cNvPr id="3" name="Content Placeholder 2"/>
          <p:cNvSpPr>
            <a:spLocks noGrp="1"/>
          </p:cNvSpPr>
          <p:nvPr>
            <p:ph idx="1"/>
          </p:nvPr>
        </p:nvSpPr>
        <p:spPr>
          <a:xfrm>
            <a:off x="712788" y="2819399"/>
            <a:ext cx="7716838" cy="3745523"/>
          </a:xfrm>
        </p:spPr>
        <p:txBody>
          <a:bodyPr>
            <a:normAutofit fontScale="92500"/>
          </a:bodyPr>
          <a:lstStyle/>
          <a:p>
            <a:r>
              <a:rPr lang="en-US" b="1" i="1" dirty="0"/>
              <a:t>TEACCH</a:t>
            </a:r>
            <a:r>
              <a:rPr lang="en-US" dirty="0"/>
              <a:t>: A method that demonstrates a strict schedule and simple methods of learning. </a:t>
            </a:r>
            <a:endParaRPr lang="en-US" dirty="0" smtClean="0"/>
          </a:p>
          <a:p>
            <a:r>
              <a:rPr lang="en-US" b="1" i="1" dirty="0"/>
              <a:t>Sensory Integration Therapy</a:t>
            </a:r>
            <a:r>
              <a:rPr lang="en-US" dirty="0"/>
              <a:t>: Helps children that repeat behaviors that are unnecessary and help them grow in there language skills and vocal exercises. </a:t>
            </a:r>
            <a:endParaRPr lang="en-US" dirty="0" smtClean="0"/>
          </a:p>
          <a:p>
            <a:r>
              <a:rPr lang="en-US" b="1" i="1" dirty="0"/>
              <a:t>Developmental, Individual Difference </a:t>
            </a:r>
            <a:r>
              <a:rPr lang="en-US" b="1" i="1" dirty="0" err="1"/>
              <a:t>Floortime</a:t>
            </a:r>
            <a:r>
              <a:rPr lang="en-US" b="1" i="1" dirty="0"/>
              <a:t> (DIR)</a:t>
            </a:r>
            <a:r>
              <a:rPr lang="en-US" dirty="0"/>
              <a:t>: Teaches kids with autism to engage in emotional behaviors, how to connect </a:t>
            </a:r>
            <a:r>
              <a:rPr lang="en-US" dirty="0" smtClean="0"/>
              <a:t>their </a:t>
            </a:r>
            <a:r>
              <a:rPr lang="en-US" dirty="0"/>
              <a:t>thoughts and ideas, and self-expression.</a:t>
            </a:r>
          </a:p>
        </p:txBody>
      </p:sp>
    </p:spTree>
    <p:extLst>
      <p:ext uri="{BB962C8B-B14F-4D97-AF65-F5344CB8AC3E}">
        <p14:creationId xmlns:p14="http://schemas.microsoft.com/office/powerpoint/2010/main" xmlns="" val="2497520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Therapy</a:t>
            </a:r>
            <a:endParaRPr lang="en-US" dirty="0"/>
          </a:p>
        </p:txBody>
      </p:sp>
      <p:sp>
        <p:nvSpPr>
          <p:cNvPr id="3" name="Content Placeholder 2"/>
          <p:cNvSpPr>
            <a:spLocks noGrp="1"/>
          </p:cNvSpPr>
          <p:nvPr>
            <p:ph idx="1"/>
          </p:nvPr>
        </p:nvSpPr>
        <p:spPr/>
        <p:txBody>
          <a:bodyPr/>
          <a:lstStyle/>
          <a:p>
            <a:r>
              <a:rPr lang="en-US" i="1" dirty="0"/>
              <a:t>Developmental, Individual Difference </a:t>
            </a:r>
            <a:r>
              <a:rPr lang="en-US" i="1" dirty="0" err="1"/>
              <a:t>Floortime</a:t>
            </a:r>
            <a:r>
              <a:rPr lang="en-US" i="1" dirty="0"/>
              <a:t> (DIR)</a:t>
            </a:r>
            <a:r>
              <a:rPr lang="en-US" dirty="0"/>
              <a:t>: Teaches kids with autism to engage in emotional behaviors, how to connect </a:t>
            </a:r>
            <a:r>
              <a:rPr lang="en-US" dirty="0" smtClean="0"/>
              <a:t>their </a:t>
            </a:r>
            <a:r>
              <a:rPr lang="en-US" dirty="0"/>
              <a:t>thoughts and ideas, and self-expression.</a:t>
            </a:r>
          </a:p>
        </p:txBody>
      </p:sp>
    </p:spTree>
    <p:extLst>
      <p:ext uri="{BB962C8B-B14F-4D97-AF65-F5344CB8AC3E}">
        <p14:creationId xmlns:p14="http://schemas.microsoft.com/office/powerpoint/2010/main" xmlns="" val="3967633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Methods</a:t>
            </a:r>
            <a:endParaRPr lang="en-US" dirty="0"/>
          </a:p>
        </p:txBody>
      </p:sp>
      <p:sp>
        <p:nvSpPr>
          <p:cNvPr id="3" name="Content Placeholder 2"/>
          <p:cNvSpPr>
            <a:spLocks noGrp="1"/>
          </p:cNvSpPr>
          <p:nvPr>
            <p:ph idx="1"/>
          </p:nvPr>
        </p:nvSpPr>
        <p:spPr>
          <a:xfrm>
            <a:off x="712788" y="3012142"/>
            <a:ext cx="7716838" cy="3572320"/>
          </a:xfrm>
        </p:spPr>
        <p:txBody>
          <a:bodyPr>
            <a:normAutofit lnSpcReduction="10000"/>
          </a:bodyPr>
          <a:lstStyle/>
          <a:p>
            <a:r>
              <a:rPr lang="en-US" i="1" dirty="0"/>
              <a:t>Facilitated Communication</a:t>
            </a:r>
            <a:r>
              <a:rPr lang="en-US" dirty="0" smtClean="0"/>
              <a:t>: This is </a:t>
            </a:r>
            <a:r>
              <a:rPr lang="en-US" dirty="0"/>
              <a:t>more of a hands on teaching method where the teacher holds the child's hand or arm and helps them push keys on a computer in order to communicate</a:t>
            </a:r>
            <a:r>
              <a:rPr lang="en-US" dirty="0" smtClean="0"/>
              <a:t>.</a:t>
            </a:r>
          </a:p>
          <a:p>
            <a:r>
              <a:rPr lang="en-US" i="1" dirty="0" smtClean="0"/>
              <a:t>Picture </a:t>
            </a:r>
            <a:r>
              <a:rPr lang="en-US" i="1" dirty="0"/>
              <a:t>Exchange Communication System</a:t>
            </a:r>
            <a:r>
              <a:rPr lang="en-US" dirty="0" smtClean="0"/>
              <a:t>: </a:t>
            </a:r>
            <a:r>
              <a:rPr lang="en-US" dirty="0"/>
              <a:t>a form of communication used by kids with autism. Children use pictures, ideas, and visual activities as means of communication.</a:t>
            </a:r>
          </a:p>
          <a:p>
            <a:pPr marL="0" indent="0">
              <a:buNone/>
            </a:pPr>
            <a:endParaRPr lang="en-US" dirty="0"/>
          </a:p>
        </p:txBody>
      </p:sp>
    </p:spTree>
    <p:extLst>
      <p:ext uri="{BB962C8B-B14F-4D97-AF65-F5344CB8AC3E}">
        <p14:creationId xmlns:p14="http://schemas.microsoft.com/office/powerpoint/2010/main" xmlns="" val="3901384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Methods</a:t>
            </a:r>
            <a:endParaRPr lang="en-US" dirty="0"/>
          </a:p>
        </p:txBody>
      </p:sp>
      <p:sp>
        <p:nvSpPr>
          <p:cNvPr id="3" name="Content Placeholder 2"/>
          <p:cNvSpPr>
            <a:spLocks noGrp="1"/>
          </p:cNvSpPr>
          <p:nvPr>
            <p:ph idx="1"/>
          </p:nvPr>
        </p:nvSpPr>
        <p:spPr>
          <a:xfrm>
            <a:off x="712788" y="3012141"/>
            <a:ext cx="7716838" cy="3650473"/>
          </a:xfrm>
        </p:spPr>
        <p:txBody>
          <a:bodyPr>
            <a:normAutofit fontScale="92500" lnSpcReduction="10000"/>
          </a:bodyPr>
          <a:lstStyle/>
          <a:p>
            <a:r>
              <a:rPr lang="en-US" i="1" dirty="0"/>
              <a:t>Daily life </a:t>
            </a:r>
            <a:r>
              <a:rPr lang="en-US" i="1" dirty="0" smtClean="0"/>
              <a:t>therapy</a:t>
            </a:r>
            <a:r>
              <a:rPr lang="en-US" dirty="0" smtClean="0"/>
              <a:t>: A </a:t>
            </a:r>
            <a:r>
              <a:rPr lang="en-US" dirty="0"/>
              <a:t>Japanese teaching method known as daily life therapy adds physical therapy to the daily activities of students with autism. Many students have responded positively to these activities.</a:t>
            </a:r>
            <a:endParaRPr lang="en-US" dirty="0" smtClean="0"/>
          </a:p>
          <a:p>
            <a:r>
              <a:rPr lang="en-US" i="1" dirty="0"/>
              <a:t>Sign language</a:t>
            </a:r>
            <a:r>
              <a:rPr lang="en-US" dirty="0" smtClean="0"/>
              <a:t>: </a:t>
            </a:r>
            <a:r>
              <a:rPr lang="en-US" dirty="0"/>
              <a:t>In some schools, teachers teach sign language to students who have not developed speech skills. Many kids enjoy using sign language because they can respond better to hand motions rather than facial expressions.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2109378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Methods</a:t>
            </a:r>
            <a:endParaRPr lang="en-US" dirty="0"/>
          </a:p>
        </p:txBody>
      </p:sp>
      <p:sp>
        <p:nvSpPr>
          <p:cNvPr id="3" name="Content Placeholder 2"/>
          <p:cNvSpPr>
            <a:spLocks noGrp="1"/>
          </p:cNvSpPr>
          <p:nvPr>
            <p:ph idx="1"/>
          </p:nvPr>
        </p:nvSpPr>
        <p:spPr/>
        <p:txBody>
          <a:bodyPr>
            <a:normAutofit/>
          </a:bodyPr>
          <a:lstStyle/>
          <a:p>
            <a:r>
              <a:rPr lang="en-US" i="1" dirty="0" smtClean="0"/>
              <a:t>Inclusion</a:t>
            </a:r>
            <a:r>
              <a:rPr lang="en-US" dirty="0" smtClean="0"/>
              <a:t>: This </a:t>
            </a:r>
            <a:r>
              <a:rPr lang="en-US" dirty="0"/>
              <a:t>is mainstreaming or </a:t>
            </a:r>
            <a:r>
              <a:rPr lang="en-US" dirty="0" smtClean="0"/>
              <a:t>integration which </a:t>
            </a:r>
            <a:r>
              <a:rPr lang="en-US" dirty="0"/>
              <a:t>is a good approach when it comes to educating kids with autism. It places these children in classes with kids without disabilities. Many children show improvement and respond better in this type of environment. </a:t>
            </a:r>
            <a:endParaRPr lang="en-US" dirty="0" smtClean="0"/>
          </a:p>
          <a:p>
            <a:pPr marL="0" indent="0">
              <a:buNone/>
            </a:pPr>
            <a:endParaRPr lang="en-US" dirty="0" smtClean="0"/>
          </a:p>
        </p:txBody>
      </p:sp>
    </p:spTree>
    <p:extLst>
      <p:ext uri="{BB962C8B-B14F-4D97-AF65-F5344CB8AC3E}">
        <p14:creationId xmlns:p14="http://schemas.microsoft.com/office/powerpoint/2010/main" xmlns="" val="1954085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Perspective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What is a unique incident that has happened in your class?</a:t>
            </a:r>
          </a:p>
          <a:p>
            <a:pPr lvl="1">
              <a:buFont typeface="Arial"/>
              <a:buChar char="•"/>
            </a:pPr>
            <a:r>
              <a:rPr lang="en-US" sz="2000" dirty="0" smtClean="0"/>
              <a:t>“One of my students had serious behavior issues and would be very violent but he has learned so much and came so far since last year. He is one of the most well behaved kids in the class now and that</a:t>
            </a:r>
            <a:r>
              <a:rPr lang="fr-FR" sz="2000" dirty="0" smtClean="0"/>
              <a:t>’</a:t>
            </a:r>
            <a:r>
              <a:rPr lang="en-US" sz="2000" dirty="0" smtClean="0"/>
              <a:t>s a great feeling.”</a:t>
            </a:r>
          </a:p>
          <a:p>
            <a:pPr marL="0" indent="0">
              <a:buNone/>
            </a:pPr>
            <a:r>
              <a:rPr lang="en-US" dirty="0"/>
              <a:t>	</a:t>
            </a:r>
            <a:endParaRPr lang="en-US" dirty="0" smtClean="0"/>
          </a:p>
          <a:p>
            <a:pPr marL="0" indent="0">
              <a:buNone/>
            </a:pPr>
            <a:endParaRPr lang="en-US" dirty="0"/>
          </a:p>
        </p:txBody>
      </p:sp>
    </p:spTree>
    <p:extLst>
      <p:ext uri="{BB962C8B-B14F-4D97-AF65-F5344CB8AC3E}">
        <p14:creationId xmlns:p14="http://schemas.microsoft.com/office/powerpoint/2010/main" xmlns="" val="931843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159</TotalTime>
  <Words>794</Words>
  <Application>Microsoft Macintosh PowerPoint</Application>
  <PresentationFormat>On-screen Show (4:3)</PresentationFormat>
  <Paragraphs>58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Sky</vt:lpstr>
      <vt:lpstr>Teaching Students With Autism/Asperger's</vt:lpstr>
      <vt:lpstr>Useful tips</vt:lpstr>
      <vt:lpstr>Education Therapy</vt:lpstr>
      <vt:lpstr>Education Therapy</vt:lpstr>
      <vt:lpstr>Education Therapy</vt:lpstr>
      <vt:lpstr>Teaching Methods</vt:lpstr>
      <vt:lpstr>Teaching Methods</vt:lpstr>
      <vt:lpstr>Teaching Methods</vt:lpstr>
      <vt:lpstr>Teacher Perspective</vt:lpstr>
      <vt:lpstr>Teacher Perspective</vt:lpstr>
      <vt:lpstr>Teacher Perspective </vt:lpstr>
      <vt:lpstr>Student Helper Perspective</vt:lpstr>
      <vt:lpstr>Student Helper Perspective</vt:lpstr>
      <vt:lpstr>Student Helper Perspective</vt:lpstr>
      <vt:lpstr>Student Helper Perspective</vt:lpstr>
      <vt:lpstr>CNN Special on Autism</vt:lpstr>
      <vt:lpstr>Works Cited</vt:lpstr>
      <vt:lpstr>Works Cited </vt:lpstr>
    </vt:vector>
  </TitlesOfParts>
  <Company>J.H. Rose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Kids With Autism and/or Asperger's</dc:title>
  <dc:creator>Emily Clark</dc:creator>
  <cp:lastModifiedBy>Ashley Hutchinson</cp:lastModifiedBy>
  <cp:revision>29</cp:revision>
  <dcterms:created xsi:type="dcterms:W3CDTF">2012-09-28T14:29:35Z</dcterms:created>
  <dcterms:modified xsi:type="dcterms:W3CDTF">2012-10-03T14:56:37Z</dcterms:modified>
</cp:coreProperties>
</file>