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5" r:id="rId9"/>
    <p:sldId id="266" r:id="rId10"/>
    <p:sldId id="261" r:id="rId11"/>
    <p:sldId id="262" r:id="rId12"/>
    <p:sldId id="267" r:id="rId13"/>
    <p:sldId id="268" r:id="rId14"/>
    <p:sldId id="269" r:id="rId15"/>
    <p:sldId id="271" r:id="rId16"/>
    <p:sldId id="270" r:id="rId17"/>
    <p:sldId id="272" r:id="rId18"/>
    <p:sldId id="274" r:id="rId19"/>
    <p:sldId id="273" r:id="rId20"/>
    <p:sldId id="275" r:id="rId21"/>
    <p:sldId id="276" r:id="rId22"/>
    <p:sldId id="277" r:id="rId23"/>
    <p:sldId id="279" r:id="rId24"/>
    <p:sldId id="280" r:id="rId25"/>
    <p:sldId id="278" r:id="rId26"/>
    <p:sldId id="282" r:id="rId27"/>
    <p:sldId id="283" r:id="rId28"/>
    <p:sldId id="281"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5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A0EC92-AAD1-4B14-A662-968BD9683C50}" type="datetimeFigureOut">
              <a:rPr lang="en-US" smtClean="0"/>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B5F6D-1477-4647-A86C-1C17FE8F763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A0EC92-AAD1-4B14-A662-968BD9683C50}" type="datetimeFigureOut">
              <a:rPr lang="en-US" smtClean="0"/>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B5F6D-1477-4647-A86C-1C17FE8F76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A0EC92-AAD1-4B14-A662-968BD9683C50}" type="datetimeFigureOut">
              <a:rPr lang="en-US" smtClean="0"/>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B5F6D-1477-4647-A86C-1C17FE8F763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A0EC92-AAD1-4B14-A662-968BD9683C50}" type="datetimeFigureOut">
              <a:rPr lang="en-US" smtClean="0"/>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B5F6D-1477-4647-A86C-1C17FE8F763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A0EC92-AAD1-4B14-A662-968BD9683C50}" type="datetimeFigureOut">
              <a:rPr lang="en-US" smtClean="0"/>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B5F6D-1477-4647-A86C-1C17FE8F763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A0EC92-AAD1-4B14-A662-968BD9683C50}" type="datetimeFigureOut">
              <a:rPr lang="en-US" smtClean="0"/>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B5F6D-1477-4647-A86C-1C17FE8F76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A0EC92-AAD1-4B14-A662-968BD9683C50}" type="datetimeFigureOut">
              <a:rPr lang="en-US" smtClean="0"/>
              <a:t>4/11/2011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B5F6D-1477-4647-A86C-1C17FE8F763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A0EC92-AAD1-4B14-A662-968BD9683C50}" type="datetimeFigureOut">
              <a:rPr lang="en-US" smtClean="0"/>
              <a:t>4/11/2011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B5F6D-1477-4647-A86C-1C17FE8F76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0EC92-AAD1-4B14-A662-968BD9683C50}" type="datetimeFigureOut">
              <a:rPr lang="en-US" smtClean="0"/>
              <a:t>4/11/2011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B5F6D-1477-4647-A86C-1C17FE8F76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A0EC92-AAD1-4B14-A662-968BD9683C50}" type="datetimeFigureOut">
              <a:rPr lang="en-US" smtClean="0"/>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B5F6D-1477-4647-A86C-1C17FE8F763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A0EC92-AAD1-4B14-A662-968BD9683C50}" type="datetimeFigureOut">
              <a:rPr lang="en-US" smtClean="0"/>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B5F6D-1477-4647-A86C-1C17FE8F76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0EC92-AAD1-4B14-A662-968BD9683C50}" type="datetimeFigureOut">
              <a:rPr lang="en-US" smtClean="0"/>
              <a:t>4/11/2011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B5F6D-1477-4647-A86C-1C17FE8F763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explorica.com/" TargetMode="External"/><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hinkoutsidetheslide.com/fontsize.htm" TargetMode="External"/><Relationship Id="rId2" Type="http://schemas.openxmlformats.org/officeDocument/2006/relationships/hyperlink" Target="http://www.thinkoutsidetheslide.com/colorcontrast.htm"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commons.wikimedia.org/wiki/File:Prostitute_tj.jpg" TargetMode="Externa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Senior Boards Speeches</a:t>
            </a:r>
            <a:endParaRPr lang="en-US" dirty="0"/>
          </a:p>
        </p:txBody>
      </p:sp>
      <p:sp>
        <p:nvSpPr>
          <p:cNvPr id="3" name="Subtitle 2"/>
          <p:cNvSpPr>
            <a:spLocks noGrp="1"/>
          </p:cNvSpPr>
          <p:nvPr>
            <p:ph type="subTitle" idx="1"/>
          </p:nvPr>
        </p:nvSpPr>
        <p:spPr/>
        <p:txBody>
          <a:bodyPr/>
          <a:lstStyle/>
          <a:p>
            <a:r>
              <a:rPr lang="en-US" dirty="0" smtClean="0"/>
              <a:t>A short guide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your words</a:t>
            </a:r>
            <a:endParaRPr lang="en-US" dirty="0"/>
          </a:p>
        </p:txBody>
      </p:sp>
      <p:sp>
        <p:nvSpPr>
          <p:cNvPr id="5" name="Text Placeholder 4"/>
          <p:cNvSpPr>
            <a:spLocks noGrp="1"/>
          </p:cNvSpPr>
          <p:nvPr>
            <p:ph type="body" idx="1"/>
          </p:nvPr>
        </p:nvSpPr>
        <p:spPr/>
        <p:txBody>
          <a:bodyPr/>
          <a:lstStyle/>
          <a:p>
            <a:r>
              <a:rPr lang="en-US" dirty="0" smtClean="0"/>
              <a:t>Bad idea</a:t>
            </a:r>
            <a:endParaRPr lang="en-US" dirty="0"/>
          </a:p>
        </p:txBody>
      </p:sp>
      <p:sp>
        <p:nvSpPr>
          <p:cNvPr id="3" name="Content Placeholder 2"/>
          <p:cNvSpPr>
            <a:spLocks noGrp="1"/>
          </p:cNvSpPr>
          <p:nvPr>
            <p:ph sz="half" idx="2"/>
          </p:nvPr>
        </p:nvSpPr>
        <p:spPr/>
        <p:txBody>
          <a:bodyPr/>
          <a:lstStyle/>
          <a:p>
            <a:r>
              <a:rPr lang="en-US" dirty="0" smtClean="0"/>
              <a:t>Put everything you plan to say on the slide because then you are tempted to read it to your audience, even though they are likely educated and can read for themselves. </a:t>
            </a:r>
          </a:p>
          <a:p>
            <a:r>
              <a:rPr lang="en-US" dirty="0" smtClean="0"/>
              <a:t>This will also lead to putting too many lines of text on a slide. </a:t>
            </a:r>
            <a:endParaRPr lang="en-US" dirty="0"/>
          </a:p>
        </p:txBody>
      </p:sp>
      <p:sp>
        <p:nvSpPr>
          <p:cNvPr id="6" name="Text Placeholder 5"/>
          <p:cNvSpPr>
            <a:spLocks noGrp="1"/>
          </p:cNvSpPr>
          <p:nvPr>
            <p:ph type="body" sz="quarter" idx="3"/>
          </p:nvPr>
        </p:nvSpPr>
        <p:spPr/>
        <p:txBody>
          <a:bodyPr/>
          <a:lstStyle/>
          <a:p>
            <a:r>
              <a:rPr lang="en-US" dirty="0" smtClean="0"/>
              <a:t>Good idea</a:t>
            </a:r>
            <a:endParaRPr lang="en-US" dirty="0"/>
          </a:p>
        </p:txBody>
      </p:sp>
      <p:sp>
        <p:nvSpPr>
          <p:cNvPr id="7" name="Content Placeholder 6"/>
          <p:cNvSpPr>
            <a:spLocks noGrp="1"/>
          </p:cNvSpPr>
          <p:nvPr>
            <p:ph sz="quarter" idx="4"/>
          </p:nvPr>
        </p:nvSpPr>
        <p:spPr/>
        <p:txBody>
          <a:bodyPr/>
          <a:lstStyle/>
          <a:p>
            <a:r>
              <a:rPr lang="en-US" dirty="0" smtClean="0"/>
              <a:t>Use short sentences of phrases</a:t>
            </a:r>
          </a:p>
          <a:p>
            <a:r>
              <a:rPr lang="en-US" dirty="0" smtClean="0"/>
              <a:t>Leave yourself something to add</a:t>
            </a:r>
          </a:p>
          <a:p>
            <a:r>
              <a:rPr lang="en-US" dirty="0" smtClean="0"/>
              <a:t>Why?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Structure of Presentation</a:t>
            </a:r>
            <a:endParaRPr lang="en-US" dirty="0"/>
          </a:p>
        </p:txBody>
      </p:sp>
      <p:sp>
        <p:nvSpPr>
          <p:cNvPr id="8" name="Subtitle 7"/>
          <p:cNvSpPr>
            <a:spLocks noGrp="1"/>
          </p:cNvSpPr>
          <p:nvPr>
            <p:ph type="subTitle" idx="1"/>
          </p:nvPr>
        </p:nvSpPr>
        <p:spPr/>
        <p:txBody>
          <a:bodyPr/>
          <a:lstStyle/>
          <a:p>
            <a:r>
              <a:rPr lang="en-US" dirty="0" smtClean="0"/>
              <a:t>According to the rubric</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lstStyle/>
          <a:p>
            <a:pPr hangingPunct="0"/>
            <a:r>
              <a:rPr lang="en-US" dirty="0" smtClean="0"/>
              <a:t>Clear </a:t>
            </a:r>
            <a:r>
              <a:rPr lang="en-US" dirty="0"/>
              <a:t>purpose </a:t>
            </a:r>
            <a:r>
              <a:rPr lang="en-US" dirty="0" smtClean="0"/>
              <a:t>established</a:t>
            </a:r>
          </a:p>
          <a:p>
            <a:pPr hangingPunct="0"/>
            <a:r>
              <a:rPr lang="en-US" dirty="0" smtClean="0"/>
              <a:t>Student </a:t>
            </a:r>
            <a:r>
              <a:rPr lang="en-US" dirty="0"/>
              <a:t>introduced </a:t>
            </a:r>
            <a:r>
              <a:rPr lang="en-US" dirty="0" smtClean="0"/>
              <a:t>him/herself appropriately</a:t>
            </a:r>
          </a:p>
          <a:p>
            <a:pPr hangingPunct="0"/>
            <a:r>
              <a:rPr lang="en-US" dirty="0" smtClean="0"/>
              <a:t>Student </a:t>
            </a:r>
            <a:r>
              <a:rPr lang="en-US" dirty="0"/>
              <a:t>caught listener’s attention quickly and appropriately</a:t>
            </a:r>
          </a:p>
        </p:txBody>
      </p:sp>
      <p:pic>
        <p:nvPicPr>
          <p:cNvPr id="18434" name="Picture 2" descr="http://3.bp.blogspot.com/-Nr7yKREQyuo/TVq_Udo1j7I/AAAAAAAAAL4/g34hDONQgPs/s1600/hello-my-name-is.jpg"/>
          <p:cNvPicPr>
            <a:picLocks noChangeAspect="1" noChangeArrowheads="1"/>
          </p:cNvPicPr>
          <p:nvPr/>
        </p:nvPicPr>
        <p:blipFill>
          <a:blip r:embed="rId2"/>
          <a:srcRect/>
          <a:stretch>
            <a:fillRect/>
          </a:stretch>
        </p:blipFill>
        <p:spPr bwMode="auto">
          <a:xfrm>
            <a:off x="4343400" y="1981200"/>
            <a:ext cx="4267200" cy="3200400"/>
          </a:xfrm>
          <a:prstGeom prst="rect">
            <a:avLst/>
          </a:prstGeom>
          <a:noFill/>
        </p:spPr>
      </p:pic>
      <p:sp>
        <p:nvSpPr>
          <p:cNvPr id="9" name="TextBox 8"/>
          <p:cNvSpPr txBox="1"/>
          <p:nvPr/>
        </p:nvSpPr>
        <p:spPr>
          <a:xfrm rot="21197540">
            <a:off x="5423163" y="3726993"/>
            <a:ext cx="2514600" cy="369332"/>
          </a:xfrm>
          <a:prstGeom prst="rect">
            <a:avLst/>
          </a:prstGeom>
          <a:noFill/>
        </p:spPr>
        <p:txBody>
          <a:bodyPr wrap="square" rtlCol="0">
            <a:spAutoFit/>
          </a:bodyPr>
          <a:lstStyle/>
          <a:p>
            <a:r>
              <a:rPr lang="en-US" dirty="0" smtClean="0">
                <a:latin typeface="Kristen ITC" pitchFamily="66" charset="0"/>
              </a:rPr>
              <a:t>Hutch in the oven</a:t>
            </a:r>
            <a:endParaRPr lang="en-US" dirty="0">
              <a:latin typeface="Kristen ITC"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Tips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No need for words to introduce yourself.</a:t>
            </a:r>
          </a:p>
          <a:p>
            <a:r>
              <a:rPr lang="en-US" dirty="0" smtClean="0"/>
              <a:t>You already know your name, where you plan to go to college, where you live, etc.</a:t>
            </a:r>
          </a:p>
          <a:p>
            <a:r>
              <a:rPr lang="en-US" dirty="0" smtClean="0"/>
              <a:t>Use an appropriate picture instead</a:t>
            </a:r>
          </a:p>
          <a:p>
            <a:r>
              <a:rPr lang="en-US" dirty="0" smtClean="0"/>
              <a:t>Or just introduce yourself and your project while your title slide is up</a:t>
            </a:r>
            <a:endParaRPr lang="en-US" dirty="0"/>
          </a:p>
        </p:txBody>
      </p:sp>
      <p:pic>
        <p:nvPicPr>
          <p:cNvPr id="5" name="Content Placeholder 4" descr="belize group.bmp"/>
          <p:cNvPicPr>
            <a:picLocks noGrp="1" noChangeAspect="1"/>
          </p:cNvPicPr>
          <p:nvPr>
            <p:ph sz="half" idx="2"/>
          </p:nvPr>
        </p:nvPicPr>
        <p:blipFill>
          <a:blip r:embed="rId2"/>
          <a:stretch>
            <a:fillRect/>
          </a:stretch>
        </p:blipFill>
        <p:spPr>
          <a:xfrm>
            <a:off x="4648200" y="2510676"/>
            <a:ext cx="4038600" cy="2705011"/>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4800"/>
            <a:ext cx="7772400" cy="1470025"/>
          </a:xfrm>
        </p:spPr>
        <p:txBody>
          <a:bodyPr/>
          <a:lstStyle/>
          <a:p>
            <a:r>
              <a:rPr lang="en-US" dirty="0" smtClean="0">
                <a:solidFill>
                  <a:schemeClr val="bg1"/>
                </a:solidFill>
              </a:rPr>
              <a:t>Planning an Educational Trip to Belize</a:t>
            </a:r>
            <a:endParaRPr lang="en-US" dirty="0">
              <a:solidFill>
                <a:schemeClr val="bg1"/>
              </a:solidFill>
            </a:endParaRPr>
          </a:p>
        </p:txBody>
      </p:sp>
      <p:sp>
        <p:nvSpPr>
          <p:cNvPr id="6" name="Subtitle 5"/>
          <p:cNvSpPr>
            <a:spLocks noGrp="1"/>
          </p:cNvSpPr>
          <p:nvPr>
            <p:ph type="subTitle" idx="1"/>
          </p:nvPr>
        </p:nvSpPr>
        <p:spPr>
          <a:xfrm>
            <a:off x="1447800" y="6019800"/>
            <a:ext cx="6400800" cy="685800"/>
          </a:xfrm>
        </p:spPr>
        <p:txBody>
          <a:bodyPr/>
          <a:lstStyle/>
          <a:p>
            <a:r>
              <a:rPr lang="en-US" dirty="0" smtClean="0">
                <a:solidFill>
                  <a:schemeClr val="bg1"/>
                </a:solidFill>
              </a:rPr>
              <a:t>Ashley Hutchinson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a:t>
            </a:r>
            <a:endParaRPr lang="en-US" dirty="0"/>
          </a:p>
        </p:txBody>
      </p:sp>
      <p:sp>
        <p:nvSpPr>
          <p:cNvPr id="3" name="Content Placeholder 2"/>
          <p:cNvSpPr>
            <a:spLocks noGrp="1"/>
          </p:cNvSpPr>
          <p:nvPr>
            <p:ph sz="half" idx="1"/>
          </p:nvPr>
        </p:nvSpPr>
        <p:spPr/>
        <p:txBody>
          <a:bodyPr>
            <a:normAutofit lnSpcReduction="10000"/>
          </a:bodyPr>
          <a:lstStyle/>
          <a:p>
            <a:pPr hangingPunct="0"/>
            <a:r>
              <a:rPr lang="en-US" dirty="0" smtClean="0"/>
              <a:t>Main </a:t>
            </a:r>
            <a:r>
              <a:rPr lang="en-US" dirty="0"/>
              <a:t>points supported with accurate </a:t>
            </a:r>
            <a:r>
              <a:rPr lang="en-US" dirty="0" smtClean="0"/>
              <a:t>detail</a:t>
            </a:r>
          </a:p>
          <a:p>
            <a:pPr hangingPunct="0"/>
            <a:r>
              <a:rPr lang="en-US" dirty="0" smtClean="0"/>
              <a:t>Logical organization</a:t>
            </a:r>
          </a:p>
          <a:p>
            <a:pPr hangingPunct="0"/>
            <a:r>
              <a:rPr lang="en-US" dirty="0" smtClean="0"/>
              <a:t>Topic </a:t>
            </a:r>
            <a:r>
              <a:rPr lang="en-US" dirty="0"/>
              <a:t>adequately covered; </a:t>
            </a:r>
            <a:endParaRPr lang="en-US" dirty="0" smtClean="0"/>
          </a:p>
          <a:p>
            <a:pPr hangingPunct="0"/>
            <a:r>
              <a:rPr lang="en-US" dirty="0" smtClean="0"/>
              <a:t>Student </a:t>
            </a:r>
            <a:r>
              <a:rPr lang="en-US" dirty="0"/>
              <a:t>held listener’s attention</a:t>
            </a:r>
          </a:p>
        </p:txBody>
      </p:sp>
      <p:sp>
        <p:nvSpPr>
          <p:cNvPr id="4" name="Content Placeholder 3"/>
          <p:cNvSpPr>
            <a:spLocks noGrp="1"/>
          </p:cNvSpPr>
          <p:nvPr>
            <p:ph sz="half" idx="2"/>
          </p:nvPr>
        </p:nvSpPr>
        <p:spPr>
          <a:xfrm>
            <a:off x="4648200" y="1600200"/>
            <a:ext cx="4038600" cy="4876800"/>
          </a:xfrm>
        </p:spPr>
        <p:txBody>
          <a:bodyPr>
            <a:normAutofit lnSpcReduction="10000"/>
          </a:bodyPr>
          <a:lstStyle/>
          <a:p>
            <a:r>
              <a:rPr lang="en-US" dirty="0" smtClean="0"/>
              <a:t>Physical</a:t>
            </a:r>
          </a:p>
          <a:p>
            <a:pPr lvl="1"/>
            <a:r>
              <a:rPr lang="en-US" dirty="0" smtClean="0"/>
              <a:t>Why you chose it</a:t>
            </a:r>
          </a:p>
          <a:p>
            <a:pPr lvl="1"/>
            <a:r>
              <a:rPr lang="en-US" dirty="0" smtClean="0"/>
              <a:t>Process</a:t>
            </a:r>
          </a:p>
          <a:p>
            <a:pPr lvl="1"/>
            <a:r>
              <a:rPr lang="en-US" dirty="0" smtClean="0"/>
              <a:t>Learning stretch</a:t>
            </a:r>
          </a:p>
          <a:p>
            <a:pPr lvl="1"/>
            <a:r>
              <a:rPr lang="en-US" dirty="0" smtClean="0"/>
              <a:t>Difficulties</a:t>
            </a:r>
          </a:p>
          <a:p>
            <a:pPr lvl="1"/>
            <a:r>
              <a:rPr lang="en-US" dirty="0" smtClean="0"/>
              <a:t>Mentor</a:t>
            </a:r>
          </a:p>
          <a:p>
            <a:r>
              <a:rPr lang="en-US" dirty="0" smtClean="0"/>
              <a:t>Research</a:t>
            </a:r>
          </a:p>
          <a:p>
            <a:pPr lvl="1"/>
            <a:r>
              <a:rPr lang="en-US" dirty="0" smtClean="0"/>
              <a:t>How it connects to physical</a:t>
            </a:r>
          </a:p>
          <a:p>
            <a:pPr lvl="1"/>
            <a:r>
              <a:rPr lang="en-US" dirty="0" smtClean="0"/>
              <a:t>Thesis</a:t>
            </a:r>
          </a:p>
          <a:p>
            <a:pPr lvl="1"/>
            <a:r>
              <a:rPr lang="en-US" dirty="0" smtClean="0"/>
              <a:t>Couple of interesting facts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your Project</a:t>
            </a:r>
            <a:endParaRPr lang="en-US" dirty="0"/>
          </a:p>
        </p:txBody>
      </p:sp>
      <p:sp>
        <p:nvSpPr>
          <p:cNvPr id="4" name="Content Placeholder 3"/>
          <p:cNvSpPr>
            <a:spLocks noGrp="1"/>
          </p:cNvSpPr>
          <p:nvPr>
            <p:ph sz="half" idx="1"/>
          </p:nvPr>
        </p:nvSpPr>
        <p:spPr>
          <a:xfrm>
            <a:off x="457200" y="1600200"/>
            <a:ext cx="4038600" cy="5105400"/>
          </a:xfrm>
        </p:spPr>
        <p:txBody>
          <a:bodyPr>
            <a:normAutofit lnSpcReduction="10000"/>
          </a:bodyPr>
          <a:lstStyle/>
          <a:p>
            <a:r>
              <a:rPr lang="en-US" dirty="0" smtClean="0"/>
              <a:t>Say something attention-grabbing</a:t>
            </a:r>
          </a:p>
          <a:p>
            <a:r>
              <a:rPr lang="en-US" dirty="0" smtClean="0"/>
              <a:t>There is no magic formula for this</a:t>
            </a:r>
          </a:p>
          <a:p>
            <a:r>
              <a:rPr lang="en-US" dirty="0" smtClean="0"/>
              <a:t>Consider what you yourself found interesting about your project</a:t>
            </a:r>
          </a:p>
          <a:p>
            <a:r>
              <a:rPr lang="en-US" dirty="0" smtClean="0"/>
              <a:t>Briefly mention the topic of your physical project AND your research paper</a:t>
            </a:r>
            <a:endParaRPr lang="en-US" dirty="0"/>
          </a:p>
        </p:txBody>
      </p:sp>
      <p:pic>
        <p:nvPicPr>
          <p:cNvPr id="6" name="Content Placeholder 5" descr="monkey2.bmp"/>
          <p:cNvPicPr>
            <a:picLocks noGrp="1" noChangeAspect="1"/>
          </p:cNvPicPr>
          <p:nvPr>
            <p:ph sz="half" idx="2"/>
          </p:nvPr>
        </p:nvPicPr>
        <p:blipFill>
          <a:blip r:embed="rId2"/>
          <a:stretch>
            <a:fillRect/>
          </a:stretch>
        </p:blipFill>
        <p:spPr>
          <a:xfrm>
            <a:off x="4953000" y="1752600"/>
            <a:ext cx="3040702" cy="454684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Educational Tour of Belize</a:t>
            </a:r>
            <a:endParaRPr lang="en-US" dirty="0"/>
          </a:p>
        </p:txBody>
      </p:sp>
      <p:sp>
        <p:nvSpPr>
          <p:cNvPr id="3" name="Content Placeholder 2"/>
          <p:cNvSpPr>
            <a:spLocks noGrp="1"/>
          </p:cNvSpPr>
          <p:nvPr>
            <p:ph sz="half" idx="1"/>
          </p:nvPr>
        </p:nvSpPr>
        <p:spPr>
          <a:xfrm>
            <a:off x="2514600" y="4876800"/>
            <a:ext cx="4038600" cy="1752600"/>
          </a:xfrm>
        </p:spPr>
        <p:txBody>
          <a:bodyPr/>
          <a:lstStyle/>
          <a:p>
            <a:r>
              <a:rPr lang="en-US" dirty="0" smtClean="0"/>
              <a:t>2008 trip</a:t>
            </a:r>
          </a:p>
          <a:p>
            <a:r>
              <a:rPr lang="en-US" dirty="0" smtClean="0"/>
              <a:t>Opportunity knocks!</a:t>
            </a:r>
            <a:endParaRPr lang="en-US" dirty="0"/>
          </a:p>
          <a:p>
            <a:r>
              <a:rPr lang="en-US" dirty="0" smtClean="0"/>
              <a:t>Experiential education</a:t>
            </a:r>
            <a:endParaRPr lang="en-US" dirty="0"/>
          </a:p>
        </p:txBody>
      </p:sp>
      <p:pic>
        <p:nvPicPr>
          <p:cNvPr id="5" name="Content Placeholder 4" descr="spider"/>
          <p:cNvPicPr>
            <a:picLocks noGrp="1" noChangeAspect="1"/>
          </p:cNvPicPr>
          <p:nvPr>
            <p:ph sz="half" idx="2"/>
          </p:nvPr>
        </p:nvPicPr>
        <p:blipFill>
          <a:blip r:embed="rId2"/>
          <a:stretch>
            <a:fillRect/>
          </a:stretch>
        </p:blipFill>
        <p:spPr>
          <a:xfrm>
            <a:off x="2133600" y="1295400"/>
            <a:ext cx="4800600" cy="321373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sz="half" idx="1"/>
          </p:nvPr>
        </p:nvSpPr>
        <p:spPr/>
        <p:txBody>
          <a:bodyPr/>
          <a:lstStyle/>
          <a:p>
            <a:r>
              <a:rPr lang="en-US" dirty="0" smtClean="0"/>
              <a:t>At least 15 participants</a:t>
            </a:r>
          </a:p>
          <a:p>
            <a:r>
              <a:rPr lang="en-US" dirty="0" smtClean="0"/>
              <a:t>Under $2500</a:t>
            </a:r>
          </a:p>
          <a:p>
            <a:r>
              <a:rPr lang="en-US" dirty="0" smtClean="0"/>
              <a:t>At least three distinct landscapes</a:t>
            </a:r>
          </a:p>
          <a:p>
            <a:r>
              <a:rPr lang="en-US" dirty="0" smtClean="0"/>
              <a:t>Biodiversity</a:t>
            </a:r>
          </a:p>
          <a:p>
            <a:r>
              <a:rPr lang="en-US" dirty="0" smtClean="0"/>
              <a:t>Cultural diversity</a:t>
            </a:r>
          </a:p>
          <a:p>
            <a:r>
              <a:rPr lang="en-US" dirty="0" smtClean="0"/>
              <a:t>See a spider monkey!</a:t>
            </a:r>
            <a:endParaRPr lang="en-US" dirty="0"/>
          </a:p>
        </p:txBody>
      </p:sp>
      <p:pic>
        <p:nvPicPr>
          <p:cNvPr id="7" name="Content Placeholder 6" descr="belizean guy"/>
          <p:cNvPicPr>
            <a:picLocks noGrp="1" noChangeAspect="1"/>
          </p:cNvPicPr>
          <p:nvPr>
            <p:ph sz="half" idx="2"/>
          </p:nvPr>
        </p:nvPicPr>
        <p:blipFill>
          <a:blip r:embed="rId2"/>
          <a:stretch>
            <a:fillRect/>
          </a:stretch>
        </p:blipFill>
        <p:spPr>
          <a:xfrm>
            <a:off x="5151479" y="1600200"/>
            <a:ext cx="3032042" cy="452596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sz="half" idx="1"/>
          </p:nvPr>
        </p:nvSpPr>
        <p:spPr/>
        <p:txBody>
          <a:bodyPr/>
          <a:lstStyle/>
          <a:p>
            <a:r>
              <a:rPr lang="en-US" dirty="0" smtClean="0"/>
              <a:t>Logistics</a:t>
            </a:r>
          </a:p>
          <a:p>
            <a:pPr lvl="1"/>
            <a:r>
              <a:rPr lang="en-US" dirty="0" smtClean="0"/>
              <a:t>Where?</a:t>
            </a:r>
          </a:p>
          <a:p>
            <a:pPr lvl="1"/>
            <a:r>
              <a:rPr lang="en-US" dirty="0" smtClean="0"/>
              <a:t>When?</a:t>
            </a:r>
          </a:p>
          <a:p>
            <a:r>
              <a:rPr lang="en-US" dirty="0" smtClean="0"/>
              <a:t>Communication</a:t>
            </a:r>
          </a:p>
          <a:p>
            <a:pPr lvl="1"/>
            <a:r>
              <a:rPr lang="en-US" dirty="0" smtClean="0"/>
              <a:t>With tour company</a:t>
            </a:r>
          </a:p>
          <a:p>
            <a:pPr lvl="1"/>
            <a:r>
              <a:rPr lang="en-US" dirty="0" smtClean="0"/>
              <a:t>With students</a:t>
            </a:r>
          </a:p>
          <a:p>
            <a:pPr lvl="1"/>
            <a:r>
              <a:rPr lang="en-US" dirty="0" smtClean="0"/>
              <a:t>With parents</a:t>
            </a:r>
          </a:p>
          <a:p>
            <a:endParaRPr lang="en-US" dirty="0"/>
          </a:p>
        </p:txBody>
      </p:sp>
      <p:pic>
        <p:nvPicPr>
          <p:cNvPr id="26626" name="Picture 2" descr="http://www.nahanni.com/winterescapeinformation/mapofbelize/belize-districts-map.jpg"/>
          <p:cNvPicPr>
            <a:picLocks noChangeAspect="1" noChangeArrowheads="1"/>
          </p:cNvPicPr>
          <p:nvPr/>
        </p:nvPicPr>
        <p:blipFill>
          <a:blip r:embed="rId2"/>
          <a:srcRect/>
          <a:stretch>
            <a:fillRect/>
          </a:stretch>
        </p:blipFill>
        <p:spPr bwMode="auto">
          <a:xfrm>
            <a:off x="4191000" y="1447800"/>
            <a:ext cx="4333875" cy="468058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Basic Issues</a:t>
            </a:r>
            <a:endParaRPr lang="en-US" dirty="0"/>
          </a:p>
        </p:txBody>
      </p:sp>
      <p:sp>
        <p:nvSpPr>
          <p:cNvPr id="5" name="Content Placeholder 4"/>
          <p:cNvSpPr>
            <a:spLocks noGrp="1"/>
          </p:cNvSpPr>
          <p:nvPr>
            <p:ph sz="half" idx="1"/>
          </p:nvPr>
        </p:nvSpPr>
        <p:spPr>
          <a:xfrm>
            <a:off x="457200" y="1219200"/>
            <a:ext cx="4038600" cy="5486400"/>
          </a:xfrm>
        </p:spPr>
        <p:txBody>
          <a:bodyPr>
            <a:normAutofit fontScale="92500"/>
          </a:bodyPr>
          <a:lstStyle/>
          <a:p>
            <a:r>
              <a:rPr lang="en-US" dirty="0" smtClean="0"/>
              <a:t>You do NOT need to stand behind a podium. </a:t>
            </a:r>
          </a:p>
          <a:p>
            <a:r>
              <a:rPr lang="en-US" dirty="0" smtClean="0"/>
              <a:t>You are not required to use PowerPoint. </a:t>
            </a:r>
          </a:p>
          <a:p>
            <a:r>
              <a:rPr lang="en-US" dirty="0" smtClean="0"/>
              <a:t>You are required to have some sort of visual.</a:t>
            </a:r>
          </a:p>
          <a:p>
            <a:r>
              <a:rPr lang="en-US" dirty="0" smtClean="0"/>
              <a:t>Video clips should not exceed two minutes.</a:t>
            </a:r>
          </a:p>
          <a:p>
            <a:r>
              <a:rPr lang="en-US" dirty="0" smtClean="0"/>
              <a:t>Face your audience</a:t>
            </a:r>
          </a:p>
          <a:p>
            <a:r>
              <a:rPr lang="en-US" dirty="0" smtClean="0"/>
              <a:t>Figure out ahead of time how to click through slides</a:t>
            </a:r>
          </a:p>
          <a:p>
            <a:endParaRPr lang="en-US" dirty="0"/>
          </a:p>
        </p:txBody>
      </p:sp>
      <p:pic>
        <p:nvPicPr>
          <p:cNvPr id="10242" name="Picture 2" descr="http://www.texasenvironment.org/images/podium.jpg"/>
          <p:cNvPicPr>
            <a:picLocks noChangeAspect="1" noChangeArrowheads="1"/>
          </p:cNvPicPr>
          <p:nvPr/>
        </p:nvPicPr>
        <p:blipFill>
          <a:blip r:embed="rId2"/>
          <a:srcRect/>
          <a:stretch>
            <a:fillRect/>
          </a:stretch>
        </p:blipFill>
        <p:spPr bwMode="auto">
          <a:xfrm>
            <a:off x="4953000" y="1828800"/>
            <a:ext cx="3200400" cy="42386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of Learning</a:t>
            </a:r>
            <a:endParaRPr lang="en-US" dirty="0"/>
          </a:p>
        </p:txBody>
      </p:sp>
      <p:sp>
        <p:nvSpPr>
          <p:cNvPr id="3" name="Content Placeholder 2"/>
          <p:cNvSpPr>
            <a:spLocks noGrp="1"/>
          </p:cNvSpPr>
          <p:nvPr>
            <p:ph sz="half" idx="1"/>
          </p:nvPr>
        </p:nvSpPr>
        <p:spPr>
          <a:xfrm>
            <a:off x="457200" y="1676400"/>
            <a:ext cx="4038600" cy="4525963"/>
          </a:xfrm>
        </p:spPr>
        <p:txBody>
          <a:bodyPr/>
          <a:lstStyle/>
          <a:p>
            <a:pPr hangingPunct="0"/>
            <a:r>
              <a:rPr lang="en-US" dirty="0" smtClean="0"/>
              <a:t>Evidence </a:t>
            </a:r>
            <a:r>
              <a:rPr lang="en-US" dirty="0"/>
              <a:t>of </a:t>
            </a:r>
            <a:r>
              <a:rPr lang="en-US" dirty="0" smtClean="0"/>
              <a:t>self-discovery</a:t>
            </a:r>
          </a:p>
          <a:p>
            <a:pPr hangingPunct="0"/>
            <a:r>
              <a:rPr lang="en-US" dirty="0"/>
              <a:t>U</a:t>
            </a:r>
            <a:r>
              <a:rPr lang="en-US" dirty="0" smtClean="0"/>
              <a:t>se </a:t>
            </a:r>
            <a:r>
              <a:rPr lang="en-US" dirty="0"/>
              <a:t>of “I learned” </a:t>
            </a:r>
            <a:r>
              <a:rPr lang="en-US" dirty="0" smtClean="0"/>
              <a:t>or “I </a:t>
            </a:r>
            <a:r>
              <a:rPr lang="en-US" dirty="0"/>
              <a:t>discovered,” </a:t>
            </a:r>
            <a:r>
              <a:rPr lang="en-US" dirty="0" smtClean="0"/>
              <a:t>etc.</a:t>
            </a:r>
          </a:p>
          <a:p>
            <a:pPr hangingPunct="0"/>
            <a:r>
              <a:rPr lang="en-US" dirty="0" smtClean="0"/>
              <a:t>Evidence </a:t>
            </a:r>
            <a:r>
              <a:rPr lang="en-US" dirty="0"/>
              <a:t>of significant learning stretch</a:t>
            </a:r>
          </a:p>
        </p:txBody>
      </p:sp>
      <p:sp>
        <p:nvSpPr>
          <p:cNvPr id="4" name="Content Placeholder 3"/>
          <p:cNvSpPr>
            <a:spLocks noGrp="1"/>
          </p:cNvSpPr>
          <p:nvPr>
            <p:ph sz="half" idx="2"/>
          </p:nvPr>
        </p:nvSpPr>
        <p:spPr>
          <a:xfrm>
            <a:off x="4648200" y="1752600"/>
            <a:ext cx="4038600" cy="4525963"/>
          </a:xfrm>
        </p:spPr>
        <p:txBody>
          <a:bodyPr/>
          <a:lstStyle/>
          <a:p>
            <a:r>
              <a:rPr lang="en-US" dirty="0" smtClean="0"/>
              <a:t>Make sure to emphasize these things</a:t>
            </a:r>
          </a:p>
          <a:p>
            <a:r>
              <a:rPr lang="en-US" dirty="0" smtClean="0"/>
              <a:t>Don’t make the judges guess</a:t>
            </a:r>
          </a:p>
          <a:p>
            <a:r>
              <a:rPr lang="en-US" dirty="0" smtClean="0"/>
              <a:t>This can be done while describing whole process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Pre-trip Planning</a:t>
            </a:r>
            <a:endParaRPr lang="en-US" dirty="0"/>
          </a:p>
        </p:txBody>
      </p:sp>
      <p:sp>
        <p:nvSpPr>
          <p:cNvPr id="3" name="Content Placeholder 2"/>
          <p:cNvSpPr>
            <a:spLocks noGrp="1"/>
          </p:cNvSpPr>
          <p:nvPr>
            <p:ph sz="half" idx="1"/>
          </p:nvPr>
        </p:nvSpPr>
        <p:spPr/>
        <p:txBody>
          <a:bodyPr/>
          <a:lstStyle/>
          <a:p>
            <a:r>
              <a:rPr lang="en-US" dirty="0" smtClean="0"/>
              <a:t>Contact </a:t>
            </a:r>
            <a:r>
              <a:rPr lang="en-US" dirty="0" err="1" smtClean="0"/>
              <a:t>Explorica</a:t>
            </a:r>
            <a:endParaRPr lang="en-US" dirty="0" smtClean="0"/>
          </a:p>
          <a:p>
            <a:r>
              <a:rPr lang="en-US" dirty="0" smtClean="0"/>
              <a:t>Contact Teaching Fellows</a:t>
            </a:r>
          </a:p>
          <a:p>
            <a:r>
              <a:rPr lang="en-US" dirty="0" smtClean="0"/>
              <a:t>Plan itinerary</a:t>
            </a:r>
          </a:p>
          <a:p>
            <a:r>
              <a:rPr lang="en-US" dirty="0" smtClean="0"/>
              <a:t>Write proposal</a:t>
            </a:r>
          </a:p>
          <a:p>
            <a:r>
              <a:rPr lang="en-US" dirty="0" smtClean="0"/>
              <a:t>Recruit students</a:t>
            </a:r>
          </a:p>
          <a:p>
            <a:r>
              <a:rPr lang="en-US" dirty="0" smtClean="0"/>
              <a:t>Get students signed up </a:t>
            </a:r>
          </a:p>
          <a:p>
            <a:r>
              <a:rPr lang="en-US" dirty="0" smtClean="0"/>
              <a:t>Make sure everyone pays</a:t>
            </a:r>
          </a:p>
          <a:p>
            <a:endParaRPr lang="en-US" dirty="0"/>
          </a:p>
        </p:txBody>
      </p:sp>
      <p:pic>
        <p:nvPicPr>
          <p:cNvPr id="34820" name="Picture 4" descr="http://newschoolsproject.org/images/news/6.jpg"/>
          <p:cNvPicPr>
            <a:picLocks noChangeAspect="1" noChangeArrowheads="1"/>
          </p:cNvPicPr>
          <p:nvPr/>
        </p:nvPicPr>
        <p:blipFill>
          <a:blip r:embed="rId2"/>
          <a:srcRect/>
          <a:stretch>
            <a:fillRect/>
          </a:stretch>
        </p:blipFill>
        <p:spPr bwMode="auto">
          <a:xfrm>
            <a:off x="4191000" y="3352800"/>
            <a:ext cx="4953000" cy="2447925"/>
          </a:xfrm>
          <a:prstGeom prst="rect">
            <a:avLst/>
          </a:prstGeom>
          <a:noFill/>
        </p:spPr>
      </p:pic>
      <p:pic>
        <p:nvPicPr>
          <p:cNvPr id="34822" name="Picture 6" descr="Explorica Educational Travel">
            <a:hlinkClick r:id="rId3"/>
          </p:cNvPr>
          <p:cNvPicPr>
            <a:picLocks noChangeAspect="1" noChangeArrowheads="1"/>
          </p:cNvPicPr>
          <p:nvPr/>
        </p:nvPicPr>
        <p:blipFill>
          <a:blip r:embed="rId4"/>
          <a:srcRect/>
          <a:stretch>
            <a:fillRect/>
          </a:stretch>
        </p:blipFill>
        <p:spPr bwMode="auto">
          <a:xfrm>
            <a:off x="4724400" y="2057400"/>
            <a:ext cx="3829034" cy="63817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Belize Bound!</a:t>
            </a:r>
            <a:endParaRPr lang="en-US" dirty="0"/>
          </a:p>
        </p:txBody>
      </p:sp>
      <p:sp>
        <p:nvSpPr>
          <p:cNvPr id="3" name="Content Placeholder 2"/>
          <p:cNvSpPr>
            <a:spLocks noGrp="1"/>
          </p:cNvSpPr>
          <p:nvPr>
            <p:ph sz="half" idx="1"/>
          </p:nvPr>
        </p:nvSpPr>
        <p:spPr>
          <a:xfrm>
            <a:off x="457200" y="1143000"/>
            <a:ext cx="4038600" cy="5410200"/>
          </a:xfrm>
        </p:spPr>
        <p:txBody>
          <a:bodyPr/>
          <a:lstStyle/>
          <a:p>
            <a:r>
              <a:rPr lang="en-US" dirty="0" smtClean="0"/>
              <a:t>Get to know group</a:t>
            </a:r>
          </a:p>
          <a:p>
            <a:r>
              <a:rPr lang="en-US" dirty="0" smtClean="0"/>
              <a:t>Tour Belize City</a:t>
            </a:r>
          </a:p>
          <a:p>
            <a:pPr lvl="1"/>
            <a:r>
              <a:rPr lang="en-US" dirty="0" smtClean="0"/>
              <a:t>Poverty</a:t>
            </a:r>
          </a:p>
          <a:p>
            <a:pPr lvl="1"/>
            <a:r>
              <a:rPr lang="en-US" dirty="0" smtClean="0"/>
              <a:t>People</a:t>
            </a:r>
          </a:p>
          <a:p>
            <a:r>
              <a:rPr lang="en-US" dirty="0" smtClean="0"/>
              <a:t>Experience the rainforest environment</a:t>
            </a:r>
          </a:p>
          <a:p>
            <a:pPr lvl="1"/>
            <a:r>
              <a:rPr lang="en-US" dirty="0" smtClean="0"/>
              <a:t>Jaguar preserve</a:t>
            </a:r>
          </a:p>
          <a:p>
            <a:pPr lvl="1"/>
            <a:r>
              <a:rPr lang="en-US" dirty="0" err="1" smtClean="0"/>
              <a:t>Ziplining</a:t>
            </a:r>
            <a:r>
              <a:rPr lang="en-US" dirty="0" smtClean="0"/>
              <a:t> and cave tubing</a:t>
            </a:r>
          </a:p>
          <a:p>
            <a:pPr lvl="1"/>
            <a:r>
              <a:rPr lang="en-US" dirty="0" smtClean="0"/>
              <a:t>Mayan ruins</a:t>
            </a:r>
          </a:p>
          <a:p>
            <a:r>
              <a:rPr lang="en-US" dirty="0" smtClean="0"/>
              <a:t>Relax with the island life</a:t>
            </a:r>
          </a:p>
          <a:p>
            <a:pPr lvl="1"/>
            <a:r>
              <a:rPr lang="en-US" dirty="0" smtClean="0"/>
              <a:t>Snorkeling</a:t>
            </a:r>
            <a:endParaRPr lang="en-US" dirty="0"/>
          </a:p>
        </p:txBody>
      </p:sp>
      <p:pic>
        <p:nvPicPr>
          <p:cNvPr id="5" name="Content Placeholder 4" descr="fear of height.jpg"/>
          <p:cNvPicPr>
            <a:picLocks noGrp="1" noChangeAspect="1"/>
          </p:cNvPicPr>
          <p:nvPr>
            <p:ph sz="half" idx="2"/>
          </p:nvPr>
        </p:nvPicPr>
        <p:blipFill>
          <a:blip r:embed="rId2"/>
          <a:stretch>
            <a:fillRect/>
          </a:stretch>
        </p:blipFill>
        <p:spPr>
          <a:xfrm>
            <a:off x="5153689" y="1600200"/>
            <a:ext cx="3027622" cy="45259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Content</a:t>
            </a:r>
            <a:endParaRPr lang="en-US" dirty="0"/>
          </a:p>
        </p:txBody>
      </p:sp>
      <p:sp>
        <p:nvSpPr>
          <p:cNvPr id="3" name="Content Placeholder 2"/>
          <p:cNvSpPr>
            <a:spLocks noGrp="1"/>
          </p:cNvSpPr>
          <p:nvPr>
            <p:ph idx="1"/>
          </p:nvPr>
        </p:nvSpPr>
        <p:spPr/>
        <p:txBody>
          <a:bodyPr/>
          <a:lstStyle/>
          <a:p>
            <a:pPr hangingPunct="0"/>
            <a:r>
              <a:rPr lang="en-US" dirty="0" smtClean="0"/>
              <a:t>Not </a:t>
            </a:r>
            <a:r>
              <a:rPr lang="en-US" dirty="0"/>
              <a:t>too much on research paper or too much on </a:t>
            </a:r>
            <a:r>
              <a:rPr lang="en-US" dirty="0" smtClean="0"/>
              <a:t>project</a:t>
            </a:r>
            <a:endParaRPr lang="en-US" dirty="0"/>
          </a:p>
          <a:p>
            <a:r>
              <a:rPr lang="en-US" dirty="0" smtClean="0"/>
              <a:t>Both </a:t>
            </a:r>
            <a:r>
              <a:rPr lang="en-US" dirty="0"/>
              <a:t>elements adequately </a:t>
            </a:r>
            <a:r>
              <a:rPr lang="en-US" dirty="0" smtClean="0"/>
              <a:t>discussed</a:t>
            </a:r>
          </a:p>
          <a:p>
            <a:r>
              <a:rPr lang="en-US" dirty="0" smtClean="0"/>
              <a:t>Student </a:t>
            </a:r>
            <a:r>
              <a:rPr lang="en-US" dirty="0"/>
              <a:t>relates paper and project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Belize Needs More Conservationists</a:t>
            </a:r>
            <a:endParaRPr lang="en-US" dirty="0"/>
          </a:p>
        </p:txBody>
      </p:sp>
      <p:sp>
        <p:nvSpPr>
          <p:cNvPr id="6" name="Text Placeholder 5"/>
          <p:cNvSpPr>
            <a:spLocks noGrp="1"/>
          </p:cNvSpPr>
          <p:nvPr>
            <p:ph type="body" idx="1"/>
          </p:nvPr>
        </p:nvSpPr>
        <p:spPr>
          <a:xfrm>
            <a:off x="1600200" y="4267200"/>
            <a:ext cx="1143000" cy="639762"/>
          </a:xfrm>
        </p:spPr>
        <p:txBody>
          <a:bodyPr/>
          <a:lstStyle/>
          <a:p>
            <a:r>
              <a:rPr lang="en-US" dirty="0" smtClean="0"/>
              <a:t>Land</a:t>
            </a:r>
            <a:endParaRPr lang="en-US" dirty="0"/>
          </a:p>
        </p:txBody>
      </p:sp>
      <p:pic>
        <p:nvPicPr>
          <p:cNvPr id="10" name="Content Placeholder 9" descr="jaguar.jpg"/>
          <p:cNvPicPr>
            <a:picLocks noGrp="1" noChangeAspect="1"/>
          </p:cNvPicPr>
          <p:nvPr>
            <p:ph sz="half" idx="2"/>
          </p:nvPr>
        </p:nvPicPr>
        <p:blipFill>
          <a:blip r:embed="rId2"/>
          <a:stretch>
            <a:fillRect/>
          </a:stretch>
        </p:blipFill>
        <p:spPr>
          <a:xfrm>
            <a:off x="381000" y="1524000"/>
            <a:ext cx="4214694" cy="2819400"/>
          </a:xfrm>
        </p:spPr>
      </p:pic>
      <p:sp>
        <p:nvSpPr>
          <p:cNvPr id="8" name="Text Placeholder 7"/>
          <p:cNvSpPr>
            <a:spLocks noGrp="1"/>
          </p:cNvSpPr>
          <p:nvPr>
            <p:ph type="body" sz="quarter" idx="3"/>
          </p:nvPr>
        </p:nvSpPr>
        <p:spPr>
          <a:xfrm>
            <a:off x="6172200" y="2667000"/>
            <a:ext cx="685800" cy="639762"/>
          </a:xfrm>
        </p:spPr>
        <p:txBody>
          <a:bodyPr/>
          <a:lstStyle/>
          <a:p>
            <a:r>
              <a:rPr lang="en-US" dirty="0" smtClean="0"/>
              <a:t>Sea</a:t>
            </a:r>
            <a:endParaRPr lang="en-US" dirty="0"/>
          </a:p>
        </p:txBody>
      </p:sp>
      <p:pic>
        <p:nvPicPr>
          <p:cNvPr id="37890" name="Picture 2" descr="http://www.whale-shark.org/images/whale_shark_research.jpg"/>
          <p:cNvPicPr>
            <a:picLocks noChangeAspect="1" noChangeArrowheads="1"/>
          </p:cNvPicPr>
          <p:nvPr/>
        </p:nvPicPr>
        <p:blipFill>
          <a:blip r:embed="rId3"/>
          <a:srcRect/>
          <a:stretch>
            <a:fillRect/>
          </a:stretch>
        </p:blipFill>
        <p:spPr bwMode="auto">
          <a:xfrm>
            <a:off x="4038600" y="3429000"/>
            <a:ext cx="4600575" cy="313061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lstStyle/>
          <a:p>
            <a:pPr hangingPunct="0"/>
            <a:r>
              <a:rPr lang="en-US" dirty="0" smtClean="0"/>
              <a:t>Student </a:t>
            </a:r>
            <a:r>
              <a:rPr lang="en-US" dirty="0"/>
              <a:t>wraps-up </a:t>
            </a:r>
            <a:r>
              <a:rPr lang="en-US" dirty="0" smtClean="0"/>
              <a:t>effectively</a:t>
            </a:r>
          </a:p>
          <a:p>
            <a:pPr hangingPunct="0"/>
            <a:r>
              <a:rPr lang="en-US" dirty="0" smtClean="0"/>
              <a:t>Sense </a:t>
            </a:r>
            <a:r>
              <a:rPr lang="en-US" dirty="0"/>
              <a:t>of closure; student leaves a </a:t>
            </a:r>
          </a:p>
          <a:p>
            <a:r>
              <a:rPr lang="en-US" dirty="0" smtClean="0"/>
              <a:t>Memorable </a:t>
            </a:r>
            <a:r>
              <a:rPr lang="en-US" dirty="0"/>
              <a:t>and positive </a:t>
            </a:r>
            <a:r>
              <a:rPr lang="en-US" dirty="0" smtClean="0"/>
              <a:t>impression</a:t>
            </a:r>
          </a:p>
          <a:p>
            <a:r>
              <a:rPr lang="en-US" dirty="0"/>
              <a:t>S</a:t>
            </a:r>
            <a:r>
              <a:rPr lang="en-US" dirty="0" smtClean="0"/>
              <a:t>tudent </a:t>
            </a:r>
            <a:r>
              <a:rPr lang="en-US" dirty="0"/>
              <a:t>connects project to “real world”</a:t>
            </a:r>
          </a:p>
        </p:txBody>
      </p:sp>
      <p:sp>
        <p:nvSpPr>
          <p:cNvPr id="5" name="Content Placeholder 4"/>
          <p:cNvSpPr>
            <a:spLocks noGrp="1"/>
          </p:cNvSpPr>
          <p:nvPr>
            <p:ph sz="half" idx="2"/>
          </p:nvPr>
        </p:nvSpPr>
        <p:spPr/>
        <p:txBody>
          <a:bodyPr/>
          <a:lstStyle/>
          <a:p>
            <a:r>
              <a:rPr lang="en-US" dirty="0" smtClean="0"/>
              <a:t>This is a good place for your visual or demonstration</a:t>
            </a:r>
          </a:p>
          <a:p>
            <a:r>
              <a:rPr lang="en-US" dirty="0" smtClean="0"/>
              <a:t>If you end on a video or demonstration, have something prepared to say at the end so the judges know it’s the end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a:t>
            </a:r>
            <a:endParaRPr lang="en-US" dirty="0"/>
          </a:p>
        </p:txBody>
      </p:sp>
      <p:sp>
        <p:nvSpPr>
          <p:cNvPr id="3" name="Content Placeholder 2"/>
          <p:cNvSpPr>
            <a:spLocks noGrp="1"/>
          </p:cNvSpPr>
          <p:nvPr>
            <p:ph idx="1"/>
          </p:nvPr>
        </p:nvSpPr>
        <p:spPr/>
        <p:txBody>
          <a:bodyPr>
            <a:normAutofit fontScale="92500" lnSpcReduction="10000"/>
          </a:bodyPr>
          <a:lstStyle/>
          <a:p>
            <a:pPr hangingPunct="0"/>
            <a:r>
              <a:rPr lang="en-US" dirty="0"/>
              <a:t>student MUST include a </a:t>
            </a:r>
            <a:r>
              <a:rPr lang="en-US" dirty="0" smtClean="0"/>
              <a:t>visual aid </a:t>
            </a:r>
            <a:r>
              <a:rPr lang="en-US" dirty="0"/>
              <a:t>or </a:t>
            </a:r>
            <a:r>
              <a:rPr lang="en-US" dirty="0" smtClean="0"/>
              <a:t>demonstration</a:t>
            </a:r>
          </a:p>
          <a:p>
            <a:pPr hangingPunct="0"/>
            <a:r>
              <a:rPr lang="en-US" dirty="0" smtClean="0"/>
              <a:t>Should be interesting</a:t>
            </a:r>
          </a:p>
          <a:p>
            <a:pPr hangingPunct="0"/>
            <a:r>
              <a:rPr lang="en-US" dirty="0" smtClean="0"/>
              <a:t>Appropriate</a:t>
            </a:r>
          </a:p>
          <a:p>
            <a:pPr hangingPunct="0"/>
            <a:r>
              <a:rPr lang="en-US" dirty="0" smtClean="0"/>
              <a:t>Able </a:t>
            </a:r>
            <a:r>
              <a:rPr lang="en-US" dirty="0"/>
              <a:t>to be seen </a:t>
            </a:r>
            <a:r>
              <a:rPr lang="en-US" dirty="0" smtClean="0"/>
              <a:t>by audience </a:t>
            </a:r>
          </a:p>
          <a:p>
            <a:pPr hangingPunct="0"/>
            <a:r>
              <a:rPr lang="en-US" dirty="0" smtClean="0"/>
              <a:t>Neat</a:t>
            </a:r>
          </a:p>
          <a:p>
            <a:pPr hangingPunct="0"/>
            <a:r>
              <a:rPr lang="en-US" dirty="0"/>
              <a:t>C</a:t>
            </a:r>
            <a:r>
              <a:rPr lang="en-US" dirty="0" smtClean="0"/>
              <a:t>reative </a:t>
            </a:r>
          </a:p>
          <a:p>
            <a:pPr hangingPunct="0"/>
            <a:r>
              <a:rPr lang="en-US" dirty="0" smtClean="0"/>
              <a:t>Helpful</a:t>
            </a:r>
          </a:p>
          <a:p>
            <a:pPr hangingPunct="0"/>
            <a:r>
              <a:rPr lang="en-US" dirty="0" smtClean="0"/>
              <a:t>On </a:t>
            </a:r>
            <a:r>
              <a:rPr lang="en-US" dirty="0"/>
              <a:t>topic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Stop </a:t>
            </a:r>
            <a:r>
              <a:rPr lang="en-US" dirty="0" err="1" smtClean="0"/>
              <a:t>Belizein</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Usage</a:t>
            </a:r>
            <a:endParaRPr lang="en-US" dirty="0"/>
          </a:p>
        </p:txBody>
      </p:sp>
      <p:sp>
        <p:nvSpPr>
          <p:cNvPr id="5" name="Content Placeholder 4"/>
          <p:cNvSpPr>
            <a:spLocks noGrp="1"/>
          </p:cNvSpPr>
          <p:nvPr>
            <p:ph idx="1"/>
          </p:nvPr>
        </p:nvSpPr>
        <p:spPr/>
        <p:txBody>
          <a:bodyPr/>
          <a:lstStyle/>
          <a:p>
            <a:pPr hangingPunct="0"/>
            <a:r>
              <a:rPr lang="en-US" dirty="0"/>
              <a:t>student uses standard English </a:t>
            </a:r>
            <a:endParaRPr lang="en-US" dirty="0" smtClean="0"/>
          </a:p>
          <a:p>
            <a:pPr hangingPunct="0"/>
            <a:r>
              <a:rPr lang="en-US" dirty="0" smtClean="0"/>
              <a:t>precise </a:t>
            </a:r>
            <a:r>
              <a:rPr lang="en-US" dirty="0"/>
              <a:t>word choice; </a:t>
            </a:r>
          </a:p>
          <a:p>
            <a:pPr hangingPunct="0"/>
            <a:r>
              <a:rPr lang="en-US" dirty="0" smtClean="0"/>
              <a:t>transitions </a:t>
            </a:r>
            <a:r>
              <a:rPr lang="en-US" dirty="0"/>
              <a:t>are used to make </a:t>
            </a:r>
            <a:r>
              <a:rPr lang="en-US" dirty="0" smtClean="0"/>
              <a:t>connections</a:t>
            </a:r>
          </a:p>
          <a:p>
            <a:pPr hangingPunct="0"/>
            <a:r>
              <a:rPr lang="en-US" dirty="0" smtClean="0"/>
              <a:t>words </a:t>
            </a:r>
            <a:r>
              <a:rPr lang="en-US" dirty="0"/>
              <a:t>are pronounced </a:t>
            </a:r>
            <a:r>
              <a:rPr lang="en-US" dirty="0" smtClean="0"/>
              <a:t>accurately</a:t>
            </a:r>
          </a:p>
          <a:p>
            <a:pPr hangingPunct="0"/>
            <a:r>
              <a:rPr lang="en-US" dirty="0" smtClean="0"/>
              <a:t>Student avoids </a:t>
            </a:r>
            <a:r>
              <a:rPr lang="en-US" dirty="0"/>
              <a:t>distracting “fillers” (um, like, you know, uh, etc.)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a:t>
            </a:r>
            <a:endParaRPr lang="en-US" dirty="0"/>
          </a:p>
        </p:txBody>
      </p:sp>
      <p:graphicFrame>
        <p:nvGraphicFramePr>
          <p:cNvPr id="4" name="Table 3"/>
          <p:cNvGraphicFramePr>
            <a:graphicFrameLocks noGrp="1"/>
          </p:cNvGraphicFramePr>
          <p:nvPr/>
        </p:nvGraphicFramePr>
        <p:xfrm>
          <a:off x="228600" y="1295400"/>
          <a:ext cx="8305799" cy="4818507"/>
        </p:xfrm>
        <a:graphic>
          <a:graphicData uri="http://schemas.openxmlformats.org/drawingml/2006/table">
            <a:tbl>
              <a:tblPr/>
              <a:tblGrid>
                <a:gridCol w="5940781"/>
                <a:gridCol w="1416430"/>
                <a:gridCol w="948588"/>
              </a:tblGrid>
              <a:tr h="787400">
                <a:tc>
                  <a:txBody>
                    <a:bodyPr/>
                    <a:lstStyle/>
                    <a:p>
                      <a:pPr marL="0" marR="0" algn="ctr" hangingPunct="0">
                        <a:lnSpc>
                          <a:spcPct val="115000"/>
                        </a:lnSpc>
                        <a:spcBef>
                          <a:spcPts val="0"/>
                        </a:spcBef>
                        <a:spcAft>
                          <a:spcPts val="0"/>
                        </a:spcAft>
                      </a:pPr>
                      <a:r>
                        <a:rPr lang="en-US" sz="1600" b="1" kern="1400" dirty="0">
                          <a:latin typeface="Times New Roman"/>
                          <a:ea typeface="Times New Roman"/>
                        </a:rPr>
                        <a:t>Section II ~ Delivery</a:t>
                      </a:r>
                      <a:endParaRPr lang="en-US" sz="1600" kern="1400" dirty="0">
                        <a:latin typeface="Times New Roman"/>
                        <a:ea typeface="Times New Roman"/>
                      </a:endParaRPr>
                    </a:p>
                  </a:txBody>
                  <a:tcPr marL="106563" marR="10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kern="1400">
                          <a:latin typeface="Times New Roman"/>
                          <a:ea typeface="Times New Roman"/>
                        </a:rPr>
                        <a:t>potential points / </a:t>
                      </a:r>
                    </a:p>
                    <a:p>
                      <a:pPr marL="0" marR="0" algn="ctr" hangingPunct="0">
                        <a:lnSpc>
                          <a:spcPct val="115000"/>
                        </a:lnSpc>
                        <a:spcBef>
                          <a:spcPts val="0"/>
                        </a:spcBef>
                        <a:spcAft>
                          <a:spcPts val="0"/>
                        </a:spcAft>
                      </a:pPr>
                      <a:r>
                        <a:rPr lang="en-US" sz="1600" kern="1400">
                          <a:latin typeface="Times New Roman"/>
                          <a:ea typeface="Times New Roman"/>
                        </a:rPr>
                        <a:t>value</a:t>
                      </a:r>
                    </a:p>
                  </a:txBody>
                  <a:tcPr marL="106563" marR="10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900" kern="1400">
                          <a:latin typeface="Times New Roman"/>
                          <a:ea typeface="Times New Roman"/>
                        </a:rPr>
                        <a:t>scorer’s marks</a:t>
                      </a:r>
                    </a:p>
                  </a:txBody>
                  <a:tcPr marL="106563" marR="10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400">
                <a:tc>
                  <a:txBody>
                    <a:bodyPr/>
                    <a:lstStyle/>
                    <a:p>
                      <a:pPr marL="0" marR="0" hangingPunct="0">
                        <a:lnSpc>
                          <a:spcPct val="115000"/>
                        </a:lnSpc>
                        <a:spcBef>
                          <a:spcPts val="0"/>
                        </a:spcBef>
                        <a:spcAft>
                          <a:spcPts val="0"/>
                        </a:spcAft>
                      </a:pPr>
                      <a:r>
                        <a:rPr lang="en-US" sz="1600" kern="1400" dirty="0">
                          <a:latin typeface="Times New Roman"/>
                          <a:ea typeface="Times New Roman"/>
                        </a:rPr>
                        <a:t>A.  EYE CONTACT:  student looks at listeners; </a:t>
                      </a:r>
                      <a:r>
                        <a:rPr lang="en-US" sz="1600" b="1" kern="1400" dirty="0">
                          <a:latin typeface="Times New Roman"/>
                          <a:ea typeface="Times New Roman"/>
                        </a:rPr>
                        <a:t>student does not read notes to </a:t>
                      </a:r>
                      <a:r>
                        <a:rPr lang="en-US" sz="1600" b="1" kern="1400" dirty="0" smtClean="0">
                          <a:latin typeface="Times New Roman"/>
                          <a:ea typeface="Times New Roman"/>
                        </a:rPr>
                        <a:t>audience</a:t>
                      </a:r>
                      <a:r>
                        <a:rPr lang="en-US" sz="1600" kern="1400" dirty="0">
                          <a:latin typeface="Times New Roman"/>
                          <a:ea typeface="Times New Roman"/>
                        </a:rPr>
                        <a:t>; student distributes eye contact evenly</a:t>
                      </a:r>
                    </a:p>
                  </a:txBody>
                  <a:tcPr marL="106563" marR="10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kern="1400">
                          <a:latin typeface="Times New Roman"/>
                          <a:ea typeface="Times New Roman"/>
                        </a:rPr>
                        <a:t>8</a:t>
                      </a:r>
                    </a:p>
                  </a:txBody>
                  <a:tcPr marL="106563" marR="10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lnSpc>
                          <a:spcPct val="115000"/>
                        </a:lnSpc>
                        <a:spcBef>
                          <a:spcPts val="0"/>
                        </a:spcBef>
                        <a:spcAft>
                          <a:spcPts val="0"/>
                        </a:spcAft>
                      </a:pPr>
                      <a:endParaRPr lang="en-US" sz="1100" kern="1400">
                        <a:latin typeface="Times New Roman"/>
                        <a:ea typeface="Times New Roman"/>
                      </a:endParaRPr>
                    </a:p>
                  </a:txBody>
                  <a:tcPr marL="106563" marR="10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400">
                <a:tc>
                  <a:txBody>
                    <a:bodyPr/>
                    <a:lstStyle/>
                    <a:p>
                      <a:pPr marL="0" marR="0" hangingPunct="0">
                        <a:lnSpc>
                          <a:spcPct val="115000"/>
                        </a:lnSpc>
                        <a:spcBef>
                          <a:spcPts val="0"/>
                        </a:spcBef>
                        <a:spcAft>
                          <a:spcPts val="0"/>
                        </a:spcAft>
                      </a:pPr>
                      <a:r>
                        <a:rPr lang="en-US" sz="1600" kern="1400" dirty="0">
                          <a:latin typeface="Times New Roman"/>
                          <a:ea typeface="Times New Roman"/>
                        </a:rPr>
                        <a:t>B.  NON-VERBAL SKILLS:  student has appropriate posture, gestures and </a:t>
                      </a:r>
                      <a:r>
                        <a:rPr lang="en-US" sz="1600" kern="1400" dirty="0" smtClean="0">
                          <a:latin typeface="Times New Roman"/>
                          <a:ea typeface="Times New Roman"/>
                        </a:rPr>
                        <a:t> </a:t>
                      </a:r>
                      <a:r>
                        <a:rPr lang="en-US" sz="1600" kern="1400" dirty="0">
                          <a:latin typeface="Times New Roman"/>
                          <a:ea typeface="Times New Roman"/>
                        </a:rPr>
                        <a:t>mannerisms; no distracting gestures; appropriate poise</a:t>
                      </a:r>
                    </a:p>
                  </a:txBody>
                  <a:tcPr marL="106563" marR="10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kern="1400">
                          <a:latin typeface="Times New Roman"/>
                          <a:ea typeface="Times New Roman"/>
                        </a:rPr>
                        <a:t>7</a:t>
                      </a:r>
                    </a:p>
                  </a:txBody>
                  <a:tcPr marL="106563" marR="10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lnSpc>
                          <a:spcPct val="115000"/>
                        </a:lnSpc>
                        <a:spcBef>
                          <a:spcPts val="0"/>
                        </a:spcBef>
                        <a:spcAft>
                          <a:spcPts val="0"/>
                        </a:spcAft>
                      </a:pPr>
                      <a:endParaRPr lang="en-US" sz="1100" kern="1400">
                        <a:latin typeface="Times New Roman"/>
                        <a:ea typeface="Times New Roman"/>
                      </a:endParaRPr>
                    </a:p>
                  </a:txBody>
                  <a:tcPr marL="106563" marR="10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400">
                <a:tc>
                  <a:txBody>
                    <a:bodyPr/>
                    <a:lstStyle/>
                    <a:p>
                      <a:pPr marL="0" marR="0" hangingPunct="0">
                        <a:lnSpc>
                          <a:spcPct val="115000"/>
                        </a:lnSpc>
                        <a:spcBef>
                          <a:spcPts val="0"/>
                        </a:spcBef>
                        <a:spcAft>
                          <a:spcPts val="0"/>
                        </a:spcAft>
                      </a:pPr>
                      <a:r>
                        <a:rPr lang="en-US" sz="1600" kern="1400" dirty="0">
                          <a:latin typeface="Times New Roman"/>
                          <a:ea typeface="Times New Roman"/>
                        </a:rPr>
                        <a:t>C.  VERBAL SKILLS:  appropriate volume; clear articulation; effective rate of </a:t>
                      </a:r>
                      <a:r>
                        <a:rPr lang="en-US" sz="1600" kern="1400" dirty="0" smtClean="0">
                          <a:latin typeface="Times New Roman"/>
                          <a:ea typeface="Times New Roman"/>
                        </a:rPr>
                        <a:t>speech </a:t>
                      </a:r>
                      <a:r>
                        <a:rPr lang="en-US" sz="1600" kern="1400" dirty="0">
                          <a:latin typeface="Times New Roman"/>
                          <a:ea typeface="Times New Roman"/>
                        </a:rPr>
                        <a:t>and tone</a:t>
                      </a:r>
                    </a:p>
                  </a:txBody>
                  <a:tcPr marL="106563" marR="10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kern="1400">
                          <a:latin typeface="Times New Roman"/>
                          <a:ea typeface="Times New Roman"/>
                        </a:rPr>
                        <a:t>6</a:t>
                      </a:r>
                    </a:p>
                  </a:txBody>
                  <a:tcPr marL="106563" marR="10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lnSpc>
                          <a:spcPct val="115000"/>
                        </a:lnSpc>
                        <a:spcBef>
                          <a:spcPts val="0"/>
                        </a:spcBef>
                        <a:spcAft>
                          <a:spcPts val="0"/>
                        </a:spcAft>
                      </a:pPr>
                      <a:endParaRPr lang="en-US" sz="1100" kern="1400">
                        <a:latin typeface="Times New Roman"/>
                        <a:ea typeface="Times New Roman"/>
                      </a:endParaRPr>
                    </a:p>
                  </a:txBody>
                  <a:tcPr marL="106563" marR="10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400">
                <a:tc>
                  <a:txBody>
                    <a:bodyPr/>
                    <a:lstStyle/>
                    <a:p>
                      <a:pPr marL="0" marR="0" hangingPunct="0">
                        <a:lnSpc>
                          <a:spcPct val="115000"/>
                        </a:lnSpc>
                        <a:spcBef>
                          <a:spcPts val="0"/>
                        </a:spcBef>
                        <a:spcAft>
                          <a:spcPts val="0"/>
                        </a:spcAft>
                      </a:pPr>
                      <a:r>
                        <a:rPr lang="en-US" sz="1600" kern="1400" dirty="0">
                          <a:latin typeface="Times New Roman"/>
                          <a:ea typeface="Times New Roman"/>
                        </a:rPr>
                        <a:t>D.  APPEARANCE / DRESS:  appropriate and neat; professional attire; clothing can</a:t>
                      </a:r>
                    </a:p>
                    <a:p>
                      <a:pPr marL="0" marR="0" hangingPunct="0">
                        <a:lnSpc>
                          <a:spcPct val="115000"/>
                        </a:lnSpc>
                        <a:spcBef>
                          <a:spcPts val="0"/>
                        </a:spcBef>
                        <a:spcAft>
                          <a:spcPts val="0"/>
                        </a:spcAft>
                      </a:pPr>
                      <a:r>
                        <a:rPr lang="en-US" sz="1600" kern="1400" dirty="0">
                          <a:latin typeface="Times New Roman"/>
                          <a:ea typeface="Times New Roman"/>
                        </a:rPr>
                        <a:t>      be specific to topic</a:t>
                      </a:r>
                    </a:p>
                  </a:txBody>
                  <a:tcPr marL="106563" marR="10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kern="1400" dirty="0">
                          <a:latin typeface="Times New Roman"/>
                          <a:ea typeface="Times New Roman"/>
                        </a:rPr>
                        <a:t>6</a:t>
                      </a:r>
                    </a:p>
                  </a:txBody>
                  <a:tcPr marL="106563" marR="10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lnSpc>
                          <a:spcPct val="115000"/>
                        </a:lnSpc>
                        <a:spcBef>
                          <a:spcPts val="0"/>
                        </a:spcBef>
                        <a:spcAft>
                          <a:spcPts val="0"/>
                        </a:spcAft>
                      </a:pPr>
                      <a:endParaRPr lang="en-US" sz="1100" kern="1400">
                        <a:latin typeface="Times New Roman"/>
                        <a:ea typeface="Times New Roman"/>
                      </a:endParaRPr>
                    </a:p>
                  </a:txBody>
                  <a:tcPr marL="106563" marR="10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400">
                <a:tc>
                  <a:txBody>
                    <a:bodyPr/>
                    <a:lstStyle/>
                    <a:p>
                      <a:pPr marL="0" marR="0" hangingPunct="0">
                        <a:lnSpc>
                          <a:spcPct val="115000"/>
                        </a:lnSpc>
                        <a:spcBef>
                          <a:spcPts val="0"/>
                        </a:spcBef>
                        <a:spcAft>
                          <a:spcPts val="0"/>
                        </a:spcAft>
                      </a:pPr>
                      <a:r>
                        <a:rPr lang="en-US" sz="1600" kern="1400" dirty="0">
                          <a:latin typeface="Times New Roman"/>
                          <a:ea typeface="Times New Roman"/>
                        </a:rPr>
                        <a:t>E.  ENTHUSIASM / SINCERITY:  student seems generally interested in his/her </a:t>
                      </a:r>
                      <a:r>
                        <a:rPr lang="en-US" sz="1600" kern="1400" dirty="0" smtClean="0">
                          <a:latin typeface="Times New Roman"/>
                          <a:ea typeface="Times New Roman"/>
                        </a:rPr>
                        <a:t>topic;</a:t>
                      </a:r>
                      <a:r>
                        <a:rPr lang="en-US" sz="1600" kern="1400" baseline="0" dirty="0" smtClean="0">
                          <a:latin typeface="Times New Roman"/>
                          <a:ea typeface="Times New Roman"/>
                        </a:rPr>
                        <a:t> </a:t>
                      </a:r>
                      <a:r>
                        <a:rPr lang="en-US" sz="1600" kern="1400" dirty="0" smtClean="0">
                          <a:latin typeface="Times New Roman"/>
                          <a:ea typeface="Times New Roman"/>
                        </a:rPr>
                        <a:t>shows </a:t>
                      </a:r>
                      <a:r>
                        <a:rPr lang="en-US" sz="1600" kern="1400" dirty="0">
                          <a:latin typeface="Times New Roman"/>
                          <a:ea typeface="Times New Roman"/>
                        </a:rPr>
                        <a:t>enthusiasm about growth he/she experienced; is ready to share experience</a:t>
                      </a:r>
                    </a:p>
                  </a:txBody>
                  <a:tcPr marL="106563" marR="10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kern="1400" dirty="0">
                          <a:latin typeface="Times New Roman"/>
                          <a:ea typeface="Times New Roman"/>
                        </a:rPr>
                        <a:t>6</a:t>
                      </a:r>
                    </a:p>
                  </a:txBody>
                  <a:tcPr marL="106563" marR="10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lnSpc>
                          <a:spcPct val="115000"/>
                        </a:lnSpc>
                        <a:spcBef>
                          <a:spcPts val="0"/>
                        </a:spcBef>
                        <a:spcAft>
                          <a:spcPts val="0"/>
                        </a:spcAft>
                      </a:pPr>
                      <a:endParaRPr lang="en-US" sz="1100" kern="1400" dirty="0">
                        <a:latin typeface="Times New Roman"/>
                        <a:ea typeface="Times New Roman"/>
                      </a:endParaRPr>
                    </a:p>
                  </a:txBody>
                  <a:tcPr marL="106563" marR="106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should decide to use PowerPoint</a:t>
            </a:r>
            <a:endParaRPr lang="en-US" dirty="0"/>
          </a:p>
        </p:txBody>
      </p:sp>
      <p:sp>
        <p:nvSpPr>
          <p:cNvPr id="5" name="Text Placeholder 4"/>
          <p:cNvSpPr>
            <a:spLocks noGrp="1"/>
          </p:cNvSpPr>
          <p:nvPr>
            <p:ph type="body" idx="1"/>
          </p:nvPr>
        </p:nvSpPr>
        <p:spPr/>
        <p:txBody>
          <a:bodyPr/>
          <a:lstStyle/>
          <a:p>
            <a:r>
              <a:rPr lang="en-US" dirty="0" smtClean="0"/>
              <a:t>Bad Idea</a:t>
            </a:r>
            <a:endParaRPr lang="en-US" dirty="0"/>
          </a:p>
        </p:txBody>
      </p:sp>
      <p:sp>
        <p:nvSpPr>
          <p:cNvPr id="3" name="Content Placeholder 2"/>
          <p:cNvSpPr>
            <a:spLocks noGrp="1"/>
          </p:cNvSpPr>
          <p:nvPr>
            <p:ph sz="half" idx="2"/>
          </p:nvPr>
        </p:nvSpPr>
        <p:spPr/>
        <p:txBody>
          <a:bodyPr>
            <a:normAutofit fontScale="32500" lnSpcReduction="20000"/>
          </a:bodyPr>
          <a:lstStyle/>
          <a:p>
            <a:r>
              <a:rPr lang="en-US" b="1" dirty="0" smtClean="0"/>
              <a:t>Start by creating an outline</a:t>
            </a:r>
            <a:br>
              <a:rPr lang="en-US" b="1" dirty="0" smtClean="0"/>
            </a:br>
            <a:r>
              <a:rPr lang="en-US" dirty="0" smtClean="0"/>
              <a:t>The most important part of any presentation is the content, not the graphical appeal. That is why you should develop your presentation with the content first, before deciding on the look (</a:t>
            </a:r>
            <a:r>
              <a:rPr lang="en-US" dirty="0" err="1" smtClean="0"/>
              <a:t>colours</a:t>
            </a:r>
            <a:r>
              <a:rPr lang="en-US" dirty="0" smtClean="0"/>
              <a:t>, graphics, etc.) Create a good structure for your presentation by reflecting on the goal of the presentation, what your audience is thinking right now, and what points you need to make in order to move the audience from where they are to where you want them to be.  Write an outline on paper or use sticky notes so you can move ideas around. By creating an outline first, you ensure that the content of your presentation is solid before you concern yourself with the visual elements.</a:t>
            </a:r>
            <a:br>
              <a:rPr lang="en-US" dirty="0" smtClean="0"/>
            </a:br>
            <a:r>
              <a:rPr lang="en-US" dirty="0" smtClean="0"/>
              <a:t/>
            </a:r>
            <a:br>
              <a:rPr lang="en-US" dirty="0" smtClean="0"/>
            </a:br>
            <a:r>
              <a:rPr lang="en-US" b="1" dirty="0" smtClean="0"/>
              <a:t>Use Contrasting </a:t>
            </a:r>
            <a:r>
              <a:rPr lang="en-US" b="1" dirty="0" err="1" smtClean="0"/>
              <a:t>Colours</a:t>
            </a:r>
            <a:r>
              <a:rPr lang="en-US" b="1" dirty="0" smtClean="0"/>
              <a:t/>
            </a:r>
            <a:br>
              <a:rPr lang="en-US" b="1" dirty="0" smtClean="0"/>
            </a:br>
            <a:r>
              <a:rPr lang="en-US" dirty="0" smtClean="0"/>
              <a:t>If you want your audience to be able to see what you have on the slide, there needs to be a lot of contrast between the text </a:t>
            </a:r>
            <a:r>
              <a:rPr lang="en-US" dirty="0" err="1" smtClean="0"/>
              <a:t>colour</a:t>
            </a:r>
            <a:r>
              <a:rPr lang="en-US" dirty="0" smtClean="0"/>
              <a:t> and the background </a:t>
            </a:r>
            <a:r>
              <a:rPr lang="en-US" dirty="0" err="1" smtClean="0"/>
              <a:t>colour</a:t>
            </a:r>
            <a:r>
              <a:rPr lang="en-US" dirty="0" smtClean="0"/>
              <a:t>. I suggest a dark background with light text – I usually use a medium to dark blue background and white or yellow letters. Some prefer a light background and dark letters, which will also work well - which you choose will depend on personal preference. Don’t think that just because the text looks fine on your computer screen that it will look fine when projected. Most projectors make </a:t>
            </a:r>
            <a:r>
              <a:rPr lang="en-US" dirty="0" err="1" smtClean="0"/>
              <a:t>colours</a:t>
            </a:r>
            <a:r>
              <a:rPr lang="en-US" dirty="0" smtClean="0"/>
              <a:t> duller than they appear on a screen, and you should check how your </a:t>
            </a:r>
            <a:r>
              <a:rPr lang="en-US" dirty="0" err="1" smtClean="0"/>
              <a:t>colours</a:t>
            </a:r>
            <a:r>
              <a:rPr lang="en-US" dirty="0" smtClean="0"/>
              <a:t> look when projected to make sure there is still enough contrast.  To check that your colors have enough contrast, </a:t>
            </a:r>
            <a:r>
              <a:rPr lang="en-US" dirty="0" smtClean="0">
                <a:hlinkClick r:id="rId2"/>
              </a:rPr>
              <a:t>use the Color Contrast Calculator</a:t>
            </a:r>
            <a:r>
              <a:rPr lang="en-US" dirty="0" smtClean="0"/>
              <a:t>.</a:t>
            </a:r>
            <a:br>
              <a:rPr lang="en-US" dirty="0" smtClean="0"/>
            </a:br>
            <a:r>
              <a:rPr lang="en-US" dirty="0" smtClean="0"/>
              <a:t/>
            </a:r>
            <a:br>
              <a:rPr lang="en-US" dirty="0" smtClean="0"/>
            </a:br>
            <a:r>
              <a:rPr lang="en-US" b="1" dirty="0" smtClean="0"/>
              <a:t>Use a big enough font</a:t>
            </a:r>
            <a:br>
              <a:rPr lang="en-US" b="1" dirty="0" smtClean="0"/>
            </a:br>
            <a:r>
              <a:rPr lang="en-US" dirty="0" smtClean="0"/>
              <a:t>When deciding what font size to use in your presentation, make sure it is big enough so that the audience can read it.  I usually find that any font size less than 24 point is too small to be reasonably read in most presentation situations.  I would prefer to see most text at a 28 or 32 point size, with titles being 36 to 44 point size.  The only reason I would use a font less than 24 point is when adding explanatory text to a graph or diagram, where you could use a 20 point font size.  If you are given a small screen in a big room, your font will look smaller because the image will not be as big as it should be.  In this case, see if you can get a larger screen, use a wall instead of a screen to project on, move the chairs closer to the screen or remove the last few rows of chairs.  I've put together a chart that lists how far away the last row of your audience should be based on the size of screen, font size and visual acuity testing - </a:t>
            </a:r>
            <a:r>
              <a:rPr lang="en-US" dirty="0" smtClean="0">
                <a:hlinkClick r:id="rId3"/>
              </a:rPr>
              <a:t>use the Font Size chart here</a:t>
            </a:r>
            <a:r>
              <a:rPr lang="en-US" dirty="0" smtClean="0"/>
              <a:t>.</a:t>
            </a:r>
            <a:endParaRPr lang="en-US" dirty="0"/>
          </a:p>
        </p:txBody>
      </p:sp>
      <p:sp>
        <p:nvSpPr>
          <p:cNvPr id="6" name="Text Placeholder 5"/>
          <p:cNvSpPr>
            <a:spLocks noGrp="1"/>
          </p:cNvSpPr>
          <p:nvPr>
            <p:ph type="body" sz="quarter" idx="3"/>
          </p:nvPr>
        </p:nvSpPr>
        <p:spPr/>
        <p:txBody>
          <a:bodyPr/>
          <a:lstStyle/>
          <a:p>
            <a:r>
              <a:rPr lang="en-US" dirty="0" smtClean="0"/>
              <a:t>Good Idea</a:t>
            </a:r>
            <a:endParaRPr lang="en-US" dirty="0"/>
          </a:p>
        </p:txBody>
      </p:sp>
      <p:sp>
        <p:nvSpPr>
          <p:cNvPr id="7" name="Content Placeholder 6"/>
          <p:cNvSpPr>
            <a:spLocks noGrp="1"/>
          </p:cNvSpPr>
          <p:nvPr>
            <p:ph sz="quarter" idx="4"/>
          </p:nvPr>
        </p:nvSpPr>
        <p:spPr/>
        <p:txBody>
          <a:bodyPr/>
          <a:lstStyle/>
          <a:p>
            <a:r>
              <a:rPr lang="en-US" dirty="0" smtClean="0"/>
              <a:t>Avoid long sentences</a:t>
            </a:r>
          </a:p>
          <a:p>
            <a:r>
              <a:rPr lang="en-US" dirty="0" smtClean="0"/>
              <a:t>Use a minimal number of text lines per slide</a:t>
            </a:r>
          </a:p>
          <a:p>
            <a:r>
              <a:rPr lang="en-US" dirty="0" smtClean="0"/>
              <a:t>Use an easy-to-see font</a:t>
            </a:r>
          </a:p>
          <a:p>
            <a:r>
              <a:rPr lang="en-US" dirty="0" smtClean="0"/>
              <a:t>Don’t overdo the special effects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 0 C -0.0033 0.01319 -0.00295 0.02937 -0.00382 0.04279 C -0.00243 0.06938 -0.00261 0.08326 0.01232 0.10037 C 0.0151 0.10338 0.01632 0.10685 0.01979 0.10847 C 0.02569 0.11124 0.03229 0.11263 0.03819 0.11517 C 0.18472 0.11032 0.10347 0.11957 0.15798 0.10847 C 0.16371 0.10731 0.16962 0.10662 0.17534 0.10523 C 0.18646 0.10269 0.20868 0.0969 0.20868 0.0969 C 0.21111 0.09529 0.21337 0.09344 0.21597 0.09205 C 0.21753 0.09112 0.21944 0.09135 0.221 0.09043 C 0.23732 0.08095 0.25521 0.05435 0.26163 0.03284 C 0.26493 0.02197 0.26823 0.01087 0.27153 0 C 0.275 -0.01156 0.27899 -0.03631 0.27899 -0.03631 C 0.27604 -0.06753 0.27864 -0.09829 0.2592 -0.11841 C 0.25451 -0.13459 0.23993 -0.14153 0.2283 -0.14801 C 0.2151 -0.14685 0.20191 -0.14708 0.18889 -0.14477 C 0.17309 -0.14199 0.16024 -0.11609 0.1493 -0.1036 C 0.14305 -0.0888 0.13854 -0.07377 0.13212 -0.0592 C 0.12309 -0.01156 0.12656 -0.03307 0.121 0.00486 C 0.11771 0.05967 0.11528 0.12304 0.1493 0.16282 C 0.15781 0.17276 0.16909 0.18964 0.18021 0.19404 C 0.18906 0.19751 0.20729 0.20051 0.20729 0.20051 C 0.23246 0.19936 0.25764 0.20051 0.28264 0.19727 C 0.37326 0.18525 0.45746 0.13738 0.52708 0.06083 C 0.55503 0.03007 0.57361 -0.00069 0.58021 -0.04926 C 0.58403 -0.11309 0.56805 -0.13968 0.53819 -0.18432 C 0.53455 -0.18964 0.53264 -0.19657 0.52951 -0.20236 C 0.52031 -0.21878 0.49861 -0.24491 0.48507 -0.25485 C 0.4809 -0.25786 0.47604 -0.25902 0.47153 -0.26156 C 0.46493 -0.26526 0.45885 -0.2722 0.45173 -0.27312 C 0.43906 -0.27474 0.41354 -0.27798 0.41354 -0.27798 C 0.39878 -0.27613 0.39097 -0.27359 0.37778 -0.2648 C 0.37534 -0.2604 0.37309 -0.25555 0.37031 -0.25162 C 0.36684 -0.24676 0.3618 -0.24398 0.3592 -0.23843 C 0.34913 -0.21693 0.34583 -0.20004 0.34062 -0.17761 C 0.33819 -0.14061 0.33368 -0.09112 0.34444 -0.05596 C 0.34653 -0.04926 0.35069 -0.04417 0.35312 -0.03792 C 0.35555 -0.03168 0.35642 -0.02405 0.3592 -0.01804 C 0.36562 -0.00416 0.37639 0.00856 0.38507 0.01966 C 0.3901 0.02614 0.39357 0.03585 0.4 0.03955 C 0.42135 0.05158 0.43837 0.05944 0.46163 0.06245 C 0.47118 0.06198 0.48073 0.06245 0.4901 0.06083 C 0.49357 0.06013 0.4967 0.05736 0.5 0.05597 C 0.52864 0.04302 0.54965 0.02082 0.56788 -0.01156 C 0.57153 -0.02775 0.57639 -0.04093 0.57778 -0.05758 C 0.57517 -0.09829 0.57656 -0.13459 0.56423 -0.17113 C 0.54948 -0.21438 0.52326 -0.23959 0.49618 -0.26804 C 0.45729 -0.30897 0.41198 -0.32863 0.36423 -0.34528 C 0.35104 -0.3499 0.33698 -0.34736 0.32343 -0.34875 C 0.31441 -0.34829 0.25295 -0.34852 0.22708 -0.34204 C 0.19843 -0.33487 0.17864 -0.3129 0.15677 -0.28954 C 0.12378 -0.25416 0.09496 -0.21993 0.08646 -0.16281 C 0.08732 -0.14153 0.08715 -0.12002 0.08889 -0.09875 C 0.08923 -0.09389 0.096 -0.08233 0.09757 -0.07886 C 0.11093 -0.05018 0.12743 -0.03746 0.1493 -0.02312 C 0.1592 -0.02359 0.16927 -0.02289 0.17899 -0.02474 C 0.18107 -0.0252 0.18194 -0.02844 0.18385 -0.0296 C 0.18576 -0.03076 0.18802 -0.03076 0.1901 -0.03122 C 0.19375 -0.03631 0.19913 -0.03792 0.20121 -0.0444 C 0.20225 -0.04764 0.20364 -0.05434 0.20364 -0.05434 C 0.2 -0.0784 0.18975 -0.09667 0.17778 -0.11517 C 0.16458 -0.13575 0.15156 -0.15726 0.13455 -0.17275 C 0.12986 -0.17715 0.1243 -0.17969 0.11979 -0.18432 C 0.11614 -0.18802 0.11354 -0.19357 0.10989 -0.19727 C 0.0835 -0.22363 0.05191 -0.23866 0.01979 -0.24514 C 0.0033 -0.24375 -0.01389 -0.24676 -0.02969 -0.24005 C -0.04775 -0.23219 -0.07882 -0.19519 -0.09393 -0.17923 C -0.1066 -0.16582 -0.11545 -0.15356 -0.12604 -0.13806 C -0.13924 -0.11887 -0.12622 -0.14084 -0.13577 -0.12164 C -0.13768 -0.11771 -0.14202 -0.11031 -0.14202 -0.11031 C -0.14497 -0.09065 -0.14618 -0.08464 -0.14202 -0.05596 C -0.1408 -0.04787 -0.13455 -0.04278 -0.13091 -0.03631 C -0.12986 -0.03422 -0.12969 -0.03145 -0.12847 -0.0296 C -0.11823 -0.01272 -0.10295 -0.00023 -0.08768 0.00648 C -0.08334 0.01272 -0.07639 0.01272 -0.07049 0.0148 C -0.06094 0.01827 -0.05174 0.02244 -0.04202 0.02475 C -0.03837 0.02406 -0.03455 0.02382 -0.03091 0.0229 C -0.02761 0.0222 -0.02101 0.01966 -0.02101 0.01966 C -0.01979 0.0185 -0.01875 0.01712 -0.01736 0.01642 C -0.01493 0.01504 -0.0099 0.01319 -0.0099 0.01319 C -0.00903 0.01157 -0.00851 0.00949 -0.00747 0.0081 C -0.00643 0.00671 -0.00469 0.00625 -0.00382 0.00486 C -0.00018 -0.00092 -0.00504 0 0 0 Z " pathEditMode="relative" ptsTypes="fffffffffffffffffffffffffffffffffffffffffffffffffffffffffffffffffffffffffffffffffff">
                                      <p:cBhvr>
                                        <p:cTn id="10"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at the Audience</a:t>
            </a:r>
            <a:endParaRPr lang="en-US" dirty="0"/>
          </a:p>
        </p:txBody>
      </p:sp>
      <p:sp>
        <p:nvSpPr>
          <p:cNvPr id="3" name="Content Placeholder 2"/>
          <p:cNvSpPr>
            <a:spLocks noGrp="1"/>
          </p:cNvSpPr>
          <p:nvPr>
            <p:ph idx="1"/>
          </p:nvPr>
        </p:nvSpPr>
        <p:spPr>
          <a:xfrm>
            <a:off x="457200" y="1600201"/>
            <a:ext cx="8229600" cy="685800"/>
          </a:xfrm>
        </p:spPr>
        <p:txBody>
          <a:bodyPr/>
          <a:lstStyle/>
          <a:p>
            <a:pPr>
              <a:buNone/>
            </a:pPr>
            <a:r>
              <a:rPr lang="en-US" dirty="0" smtClean="0"/>
              <a:t>But don’t make it a creepy uncomfortable stare</a:t>
            </a:r>
            <a:endParaRPr lang="en-US" dirty="0"/>
          </a:p>
        </p:txBody>
      </p:sp>
      <p:pic>
        <p:nvPicPr>
          <p:cNvPr id="43010" name="Picture 2" descr="http://indianapublicmedia.org/amomentofscience/files/2009/08/eyeball-940x636.jpg"/>
          <p:cNvPicPr>
            <a:picLocks noChangeAspect="1" noChangeArrowheads="1"/>
          </p:cNvPicPr>
          <p:nvPr/>
        </p:nvPicPr>
        <p:blipFill>
          <a:blip r:embed="rId2"/>
          <a:srcRect/>
          <a:stretch>
            <a:fillRect/>
          </a:stretch>
        </p:blipFill>
        <p:spPr bwMode="auto">
          <a:xfrm>
            <a:off x="1447800" y="2362200"/>
            <a:ext cx="6426200" cy="434794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 up Straight</a:t>
            </a:r>
            <a:endParaRPr lang="en-US" dirty="0"/>
          </a:p>
        </p:txBody>
      </p:sp>
      <p:sp>
        <p:nvSpPr>
          <p:cNvPr id="3" name="Content Placeholder 2"/>
          <p:cNvSpPr>
            <a:spLocks noGrp="1"/>
          </p:cNvSpPr>
          <p:nvPr>
            <p:ph idx="1"/>
          </p:nvPr>
        </p:nvSpPr>
        <p:spPr>
          <a:xfrm>
            <a:off x="457200" y="1600201"/>
            <a:ext cx="8229600" cy="1143000"/>
          </a:xfrm>
        </p:spPr>
        <p:txBody>
          <a:bodyPr/>
          <a:lstStyle/>
          <a:p>
            <a:r>
              <a:rPr lang="en-US" dirty="0" smtClean="0"/>
              <a:t>Don’t rock the podium. In fact, just don’t use one. </a:t>
            </a:r>
            <a:endParaRPr lang="en-US" dirty="0"/>
          </a:p>
        </p:txBody>
      </p:sp>
      <p:pic>
        <p:nvPicPr>
          <p:cNvPr id="44034" name="Picture 2" descr="http://www.texasenvironment.org/images/podium.jpg"/>
          <p:cNvPicPr>
            <a:picLocks noChangeAspect="1" noChangeArrowheads="1"/>
          </p:cNvPicPr>
          <p:nvPr/>
        </p:nvPicPr>
        <p:blipFill>
          <a:blip r:embed="rId2"/>
          <a:srcRect/>
          <a:stretch>
            <a:fillRect/>
          </a:stretch>
        </p:blipFill>
        <p:spPr bwMode="auto">
          <a:xfrm>
            <a:off x="3429000" y="2971800"/>
            <a:ext cx="2209800" cy="2926670"/>
          </a:xfrm>
          <a:prstGeom prst="rect">
            <a:avLst/>
          </a:prstGeom>
          <a:noFill/>
        </p:spPr>
      </p:pic>
      <p:sp>
        <p:nvSpPr>
          <p:cNvPr id="5" name="&quot;No&quot; Symbol 4"/>
          <p:cNvSpPr/>
          <p:nvPr/>
        </p:nvSpPr>
        <p:spPr>
          <a:xfrm>
            <a:off x="2209800" y="2286000"/>
            <a:ext cx="4648200" cy="4343400"/>
          </a:xfrm>
          <a:prstGeom prst="noSmoking">
            <a:avLst>
              <a:gd name="adj" fmla="val 77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 Clearly</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boscovs.com/wcsstore/boscovs/images/store/product/images/5571019797283p300.jpg"/>
          <p:cNvPicPr>
            <a:picLocks noChangeAspect="1" noChangeArrowheads="1"/>
          </p:cNvPicPr>
          <p:nvPr/>
        </p:nvPicPr>
        <p:blipFill>
          <a:blip r:embed="rId2"/>
          <a:srcRect/>
          <a:stretch>
            <a:fillRect/>
          </a:stretch>
        </p:blipFill>
        <p:spPr bwMode="auto">
          <a:xfrm>
            <a:off x="1752600" y="3505200"/>
            <a:ext cx="2933700" cy="2933700"/>
          </a:xfrm>
          <a:prstGeom prst="rect">
            <a:avLst/>
          </a:prstGeom>
          <a:noFill/>
        </p:spPr>
      </p:pic>
      <p:pic>
        <p:nvPicPr>
          <p:cNvPr id="46090" name="Picture 10" descr="http://www.clipartguide.com/_small/0808-0710-2914-4647.jpg"/>
          <p:cNvPicPr>
            <a:picLocks noChangeAspect="1" noChangeArrowheads="1"/>
          </p:cNvPicPr>
          <p:nvPr/>
        </p:nvPicPr>
        <p:blipFill>
          <a:blip r:embed="rId3"/>
          <a:srcRect/>
          <a:stretch>
            <a:fillRect/>
          </a:stretch>
        </p:blipFill>
        <p:spPr bwMode="auto">
          <a:xfrm>
            <a:off x="0" y="3810000"/>
            <a:ext cx="2857500" cy="2857500"/>
          </a:xfrm>
          <a:prstGeom prst="rect">
            <a:avLst/>
          </a:prstGeom>
          <a:noFill/>
        </p:spPr>
      </p:pic>
      <p:sp>
        <p:nvSpPr>
          <p:cNvPr id="2" name="Title 1"/>
          <p:cNvSpPr>
            <a:spLocks noGrp="1"/>
          </p:cNvSpPr>
          <p:nvPr>
            <p:ph type="title"/>
          </p:nvPr>
        </p:nvSpPr>
        <p:spPr/>
        <p:txBody>
          <a:bodyPr/>
          <a:lstStyle/>
          <a:p>
            <a:r>
              <a:rPr lang="en-US" dirty="0" smtClean="0"/>
              <a:t>Dress Appropriately</a:t>
            </a:r>
            <a:endParaRPr lang="en-US" dirty="0"/>
          </a:p>
        </p:txBody>
      </p:sp>
      <p:pic>
        <p:nvPicPr>
          <p:cNvPr id="46084" name="Picture 4" descr="http://madamenoire.com/wp-content/uploads/2011/04/man-business-suit-a300pg060209.jpg"/>
          <p:cNvPicPr>
            <a:picLocks noChangeAspect="1" noChangeArrowheads="1"/>
          </p:cNvPicPr>
          <p:nvPr/>
        </p:nvPicPr>
        <p:blipFill>
          <a:blip r:embed="rId4"/>
          <a:srcRect/>
          <a:stretch>
            <a:fillRect/>
          </a:stretch>
        </p:blipFill>
        <p:spPr bwMode="auto">
          <a:xfrm>
            <a:off x="304800" y="1295400"/>
            <a:ext cx="2057400" cy="2743200"/>
          </a:xfrm>
          <a:prstGeom prst="rect">
            <a:avLst/>
          </a:prstGeom>
          <a:noFill/>
        </p:spPr>
      </p:pic>
      <p:pic>
        <p:nvPicPr>
          <p:cNvPr id="46086" name="Picture 6" descr="SHORT DESCRIPTION">
            <a:hlinkClick r:id="rId5" tooltip="SHORT DESCRIPTION"/>
          </p:cNvPr>
          <p:cNvPicPr>
            <a:picLocks noChangeAspect="1" noChangeArrowheads="1"/>
          </p:cNvPicPr>
          <p:nvPr/>
        </p:nvPicPr>
        <p:blipFill>
          <a:blip r:embed="rId6"/>
          <a:srcRect/>
          <a:stretch>
            <a:fillRect/>
          </a:stretch>
        </p:blipFill>
        <p:spPr bwMode="auto">
          <a:xfrm>
            <a:off x="4495800" y="1676400"/>
            <a:ext cx="2416342" cy="3672840"/>
          </a:xfrm>
          <a:prstGeom prst="rect">
            <a:avLst/>
          </a:prstGeom>
          <a:noFill/>
        </p:spPr>
      </p:pic>
      <p:pic>
        <p:nvPicPr>
          <p:cNvPr id="46088" name="Picture 8" descr="http://www.examiner.com/images/blog/EXID20836/images/ex_kevin_federline_ap.jpg"/>
          <p:cNvPicPr>
            <a:picLocks noChangeAspect="1" noChangeArrowheads="1"/>
          </p:cNvPicPr>
          <p:nvPr/>
        </p:nvPicPr>
        <p:blipFill>
          <a:blip r:embed="rId7"/>
          <a:srcRect/>
          <a:stretch>
            <a:fillRect/>
          </a:stretch>
        </p:blipFill>
        <p:spPr bwMode="auto">
          <a:xfrm>
            <a:off x="6477000" y="2895600"/>
            <a:ext cx="1799073" cy="2879725"/>
          </a:xfrm>
          <a:prstGeom prst="rect">
            <a:avLst/>
          </a:prstGeom>
          <a:noFill/>
        </p:spPr>
      </p:pic>
      <p:sp>
        <p:nvSpPr>
          <p:cNvPr id="8" name="&quot;No&quot; Symbol 7"/>
          <p:cNvSpPr/>
          <p:nvPr/>
        </p:nvSpPr>
        <p:spPr>
          <a:xfrm>
            <a:off x="4267200" y="1600200"/>
            <a:ext cx="4648200" cy="4343400"/>
          </a:xfrm>
          <a:prstGeom prst="noSmoking">
            <a:avLst>
              <a:gd name="adj" fmla="val 77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Like you Liked your Topic</a:t>
            </a:r>
            <a:endParaRPr lang="en-US" dirty="0"/>
          </a:p>
        </p:txBody>
      </p:sp>
      <p:sp>
        <p:nvSpPr>
          <p:cNvPr id="4" name="Rounded Rectangular Callout 3"/>
          <p:cNvSpPr/>
          <p:nvPr/>
        </p:nvSpPr>
        <p:spPr>
          <a:xfrm>
            <a:off x="457200" y="1600200"/>
            <a:ext cx="3657600" cy="2286000"/>
          </a:xfrm>
          <a:prstGeom prst="wedgeRoundRectCallout">
            <a:avLst>
              <a:gd name="adj1" fmla="val -31547"/>
              <a:gd name="adj2" fmla="val 65833"/>
              <a:gd name="adj3" fmla="val 16667"/>
            </a:avLst>
          </a:prstGeom>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loved my project!</a:t>
            </a:r>
          </a:p>
          <a:p>
            <a:pPr algn="ctr"/>
            <a:r>
              <a:rPr lang="en-US" dirty="0" smtClean="0"/>
              <a:t>I learned so much!</a:t>
            </a:r>
            <a:endParaRPr lang="en-US" dirty="0"/>
          </a:p>
        </p:txBody>
      </p:sp>
      <p:sp>
        <p:nvSpPr>
          <p:cNvPr id="5" name="Rounded Rectangular Callout 4"/>
          <p:cNvSpPr/>
          <p:nvPr/>
        </p:nvSpPr>
        <p:spPr>
          <a:xfrm>
            <a:off x="4648200" y="3200400"/>
            <a:ext cx="3657600" cy="2286000"/>
          </a:xfrm>
          <a:prstGeom prst="wedgeRoundRectCallout">
            <a:avLst>
              <a:gd name="adj1" fmla="val 31548"/>
              <a:gd name="adj2" fmla="val 65833"/>
              <a:gd name="adj3" fmla="val 16667"/>
            </a:avLst>
          </a:prstGeom>
          <a:scene3d>
            <a:camera prst="perspectiveLeft"/>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Um, I, like, hated my project. It was, like, so boring. I wish I had done a different project.  (</a:t>
            </a:r>
            <a:r>
              <a:rPr lang="en-US" dirty="0" err="1" smtClean="0"/>
              <a:t>Wah</a:t>
            </a:r>
            <a:r>
              <a:rPr lang="en-US"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Using visuals</a:t>
            </a:r>
            <a:endParaRPr lang="en-US" dirty="0"/>
          </a:p>
        </p:txBody>
      </p:sp>
      <p:sp>
        <p:nvSpPr>
          <p:cNvPr id="8" name="Content Placeholder 7"/>
          <p:cNvSpPr>
            <a:spLocks noGrp="1"/>
          </p:cNvSpPr>
          <p:nvPr>
            <p:ph sz="half" idx="1"/>
          </p:nvPr>
        </p:nvSpPr>
        <p:spPr/>
        <p:txBody>
          <a:bodyPr/>
          <a:lstStyle/>
          <a:p>
            <a:r>
              <a:rPr lang="en-US" dirty="0" smtClean="0"/>
              <a:t>Do it</a:t>
            </a:r>
          </a:p>
          <a:p>
            <a:r>
              <a:rPr lang="en-US" dirty="0" smtClean="0"/>
              <a:t>Choose meaningful images</a:t>
            </a:r>
          </a:p>
          <a:p>
            <a:r>
              <a:rPr lang="en-US" dirty="0" smtClean="0"/>
              <a:t>Should be eye-catching</a:t>
            </a:r>
          </a:p>
          <a:p>
            <a:r>
              <a:rPr lang="en-US" dirty="0" smtClean="0"/>
              <a:t>Should add something to the presentation</a:t>
            </a:r>
          </a:p>
          <a:p>
            <a:endParaRPr lang="en-US" dirty="0"/>
          </a:p>
        </p:txBody>
      </p:sp>
      <p:pic>
        <p:nvPicPr>
          <p:cNvPr id="10" name="Content Placeholder 9" descr="monkey.bmp"/>
          <p:cNvPicPr>
            <a:picLocks noGrp="1" noChangeAspect="1"/>
          </p:cNvPicPr>
          <p:nvPr>
            <p:ph sz="half" idx="2"/>
          </p:nvPr>
        </p:nvPicPr>
        <p:blipFill>
          <a:blip r:embed="rId2"/>
          <a:stretch>
            <a:fillRect/>
          </a:stretch>
        </p:blipFill>
        <p:spPr>
          <a:xfrm>
            <a:off x="5105400" y="1524000"/>
            <a:ext cx="3333750" cy="467894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visuals</a:t>
            </a:r>
            <a:endParaRPr lang="en-US" dirty="0"/>
          </a:p>
        </p:txBody>
      </p:sp>
      <p:sp>
        <p:nvSpPr>
          <p:cNvPr id="3" name="Content Placeholder 2"/>
          <p:cNvSpPr>
            <a:spLocks noGrp="1"/>
          </p:cNvSpPr>
          <p:nvPr>
            <p:ph sz="half" idx="1"/>
          </p:nvPr>
        </p:nvSpPr>
        <p:spPr>
          <a:xfrm>
            <a:off x="457200" y="1600201"/>
            <a:ext cx="4038600" cy="609600"/>
          </a:xfrm>
        </p:spPr>
        <p:txBody>
          <a:bodyPr/>
          <a:lstStyle/>
          <a:p>
            <a:r>
              <a:rPr lang="en-US" dirty="0" smtClean="0"/>
              <a:t>Don’t overdo it. </a:t>
            </a:r>
            <a:endParaRPr lang="en-US" dirty="0"/>
          </a:p>
        </p:txBody>
      </p:sp>
      <p:pic>
        <p:nvPicPr>
          <p:cNvPr id="15362" name="Picture 2" descr="http://www.vanaqua.org/wetpets/images/iguana.jpg"/>
          <p:cNvPicPr>
            <a:picLocks noChangeAspect="1" noChangeArrowheads="1"/>
          </p:cNvPicPr>
          <p:nvPr/>
        </p:nvPicPr>
        <p:blipFill>
          <a:blip r:embed="rId2"/>
          <a:srcRect/>
          <a:stretch>
            <a:fillRect/>
          </a:stretch>
        </p:blipFill>
        <p:spPr bwMode="auto">
          <a:xfrm>
            <a:off x="4495800" y="1219200"/>
            <a:ext cx="2343150" cy="2289284"/>
          </a:xfrm>
          <a:prstGeom prst="rect">
            <a:avLst/>
          </a:prstGeom>
          <a:noFill/>
        </p:spPr>
      </p:pic>
      <p:pic>
        <p:nvPicPr>
          <p:cNvPr id="15364" name="Picture 4" descr="http://keep3.sjfc.edu/students/cek09884/e-port/cartoon%20monkey.jpg"/>
          <p:cNvPicPr>
            <a:picLocks noChangeAspect="1" noChangeArrowheads="1"/>
          </p:cNvPicPr>
          <p:nvPr/>
        </p:nvPicPr>
        <p:blipFill>
          <a:blip r:embed="rId3"/>
          <a:srcRect/>
          <a:stretch>
            <a:fillRect/>
          </a:stretch>
        </p:blipFill>
        <p:spPr bwMode="auto">
          <a:xfrm>
            <a:off x="6400800" y="990600"/>
            <a:ext cx="2524125" cy="2743200"/>
          </a:xfrm>
          <a:prstGeom prst="rect">
            <a:avLst/>
          </a:prstGeom>
          <a:noFill/>
        </p:spPr>
      </p:pic>
      <p:pic>
        <p:nvPicPr>
          <p:cNvPr id="15366" name="Picture 6" descr="http://www.photographybyjohncorney.com/flowers-plants/pink-bromeliad-1.jpg"/>
          <p:cNvPicPr>
            <a:picLocks noChangeAspect="1" noChangeArrowheads="1"/>
          </p:cNvPicPr>
          <p:nvPr/>
        </p:nvPicPr>
        <p:blipFill>
          <a:blip r:embed="rId4"/>
          <a:srcRect/>
          <a:stretch>
            <a:fillRect/>
          </a:stretch>
        </p:blipFill>
        <p:spPr bwMode="auto">
          <a:xfrm>
            <a:off x="5181600" y="3627120"/>
            <a:ext cx="3962400" cy="3230880"/>
          </a:xfrm>
          <a:prstGeom prst="rect">
            <a:avLst/>
          </a:prstGeom>
          <a:noFill/>
        </p:spPr>
      </p:pic>
      <p:pic>
        <p:nvPicPr>
          <p:cNvPr id="15368" name="Picture 8" descr="http://1.bp.blogspot.com/_QseH-QYr-Kk/R1Ga-gDPFsI/AAAAAAAAIr4/B6YrPSuGlJY/s1600-R/4WHEELER.jpg"/>
          <p:cNvPicPr>
            <a:picLocks noChangeAspect="1" noChangeArrowheads="1"/>
          </p:cNvPicPr>
          <p:nvPr/>
        </p:nvPicPr>
        <p:blipFill>
          <a:blip r:embed="rId5"/>
          <a:srcRect/>
          <a:stretch>
            <a:fillRect/>
          </a:stretch>
        </p:blipFill>
        <p:spPr bwMode="auto">
          <a:xfrm>
            <a:off x="0" y="2057400"/>
            <a:ext cx="4572000" cy="2895600"/>
          </a:xfrm>
          <a:prstGeom prst="rect">
            <a:avLst/>
          </a:prstGeom>
          <a:noFill/>
        </p:spPr>
      </p:pic>
      <p:pic>
        <p:nvPicPr>
          <p:cNvPr id="15370" name="Picture 10" descr="http://www.scuba-diving-smiles.com/images/palm-tree-clipart-16.jpg"/>
          <p:cNvPicPr>
            <a:picLocks noChangeAspect="1" noChangeArrowheads="1"/>
          </p:cNvPicPr>
          <p:nvPr/>
        </p:nvPicPr>
        <p:blipFill>
          <a:blip r:embed="rId6"/>
          <a:srcRect/>
          <a:stretch>
            <a:fillRect/>
          </a:stretch>
        </p:blipFill>
        <p:spPr bwMode="auto">
          <a:xfrm>
            <a:off x="3581400" y="4189476"/>
            <a:ext cx="1943100" cy="2668524"/>
          </a:xfrm>
          <a:prstGeom prst="rect">
            <a:avLst/>
          </a:prstGeom>
          <a:noFill/>
        </p:spPr>
      </p:pic>
      <p:pic>
        <p:nvPicPr>
          <p:cNvPr id="15372" name="Picture 12" descr="http://farm1.static.flickr.com/59/186557338_437dd2ae50.jpg"/>
          <p:cNvPicPr>
            <a:picLocks noChangeAspect="1" noChangeArrowheads="1"/>
          </p:cNvPicPr>
          <p:nvPr/>
        </p:nvPicPr>
        <p:blipFill>
          <a:blip r:embed="rId7"/>
          <a:srcRect/>
          <a:stretch>
            <a:fillRect/>
          </a:stretch>
        </p:blipFill>
        <p:spPr bwMode="auto">
          <a:xfrm>
            <a:off x="0" y="4271162"/>
            <a:ext cx="3505200" cy="258683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bg1">
              <a:alpha val="60000"/>
            </a:schemeClr>
          </a:solidFill>
        </p:spPr>
        <p:txBody>
          <a:bodyPr/>
          <a:lstStyle/>
          <a:p>
            <a:r>
              <a:rPr lang="en-US" dirty="0" smtClean="0"/>
              <a:t>Pictures as Backgrounds</a:t>
            </a:r>
            <a:endParaRPr lang="en-US" dirty="0"/>
          </a:p>
        </p:txBody>
      </p:sp>
      <p:sp>
        <p:nvSpPr>
          <p:cNvPr id="6" name="Text Placeholder 5"/>
          <p:cNvSpPr>
            <a:spLocks noGrp="1"/>
          </p:cNvSpPr>
          <p:nvPr>
            <p:ph type="body" idx="1"/>
          </p:nvPr>
        </p:nvSpPr>
        <p:spPr/>
        <p:txBody>
          <a:bodyPr/>
          <a:lstStyle/>
          <a:p>
            <a:r>
              <a:rPr lang="en-US" dirty="0" smtClean="0"/>
              <a:t>Bad idea</a:t>
            </a:r>
            <a:endParaRPr lang="en-US" dirty="0"/>
          </a:p>
        </p:txBody>
      </p:sp>
      <p:sp>
        <p:nvSpPr>
          <p:cNvPr id="7" name="Content Placeholder 6"/>
          <p:cNvSpPr>
            <a:spLocks noGrp="1"/>
          </p:cNvSpPr>
          <p:nvPr>
            <p:ph sz="half" idx="2"/>
          </p:nvPr>
        </p:nvSpPr>
        <p:spPr/>
        <p:txBody>
          <a:bodyPr/>
          <a:lstStyle/>
          <a:p>
            <a:r>
              <a:rPr lang="en-US" dirty="0" smtClean="0"/>
              <a:t>If you do it like this, you can’t see it. </a:t>
            </a:r>
          </a:p>
          <a:p>
            <a:r>
              <a:rPr lang="en-US" dirty="0" smtClean="0"/>
              <a:t>The audience struggles to read your text.</a:t>
            </a:r>
          </a:p>
          <a:p>
            <a:r>
              <a:rPr lang="en-US" dirty="0" smtClean="0"/>
              <a:t>It just looks bad. </a:t>
            </a:r>
            <a:endParaRPr lang="en-US" dirty="0"/>
          </a:p>
        </p:txBody>
      </p:sp>
      <p:sp>
        <p:nvSpPr>
          <p:cNvPr id="8" name="Text Placeholder 7"/>
          <p:cNvSpPr>
            <a:spLocks noGrp="1"/>
          </p:cNvSpPr>
          <p:nvPr>
            <p:ph type="body" sz="quarter" idx="3"/>
          </p:nvPr>
        </p:nvSpPr>
        <p:spPr>
          <a:solidFill>
            <a:schemeClr val="bg1">
              <a:alpha val="60000"/>
            </a:schemeClr>
          </a:solidFill>
        </p:spPr>
        <p:txBody>
          <a:bodyPr/>
          <a:lstStyle/>
          <a:p>
            <a:r>
              <a:rPr lang="en-US" dirty="0" smtClean="0"/>
              <a:t>Good idea</a:t>
            </a:r>
            <a:endParaRPr lang="en-US" dirty="0"/>
          </a:p>
        </p:txBody>
      </p:sp>
      <p:sp>
        <p:nvSpPr>
          <p:cNvPr id="9" name="Content Placeholder 8"/>
          <p:cNvSpPr>
            <a:spLocks noGrp="1"/>
          </p:cNvSpPr>
          <p:nvPr>
            <p:ph sz="quarter" idx="4"/>
          </p:nvPr>
        </p:nvSpPr>
        <p:spPr>
          <a:solidFill>
            <a:schemeClr val="bg1">
              <a:alpha val="60000"/>
            </a:schemeClr>
          </a:solidFill>
        </p:spPr>
        <p:txBody>
          <a:bodyPr/>
          <a:lstStyle/>
          <a:p>
            <a:r>
              <a:rPr lang="en-US" dirty="0" smtClean="0"/>
              <a:t>Give the text box a solid fill, then make it slightly transparent</a:t>
            </a:r>
          </a:p>
          <a:p>
            <a:r>
              <a:rPr lang="en-US" dirty="0" smtClean="0"/>
              <a:t>Right click on text box</a:t>
            </a:r>
          </a:p>
          <a:p>
            <a:r>
              <a:rPr lang="en-US" dirty="0" smtClean="0"/>
              <a:t>Click format shape</a:t>
            </a:r>
          </a:p>
          <a:p>
            <a:r>
              <a:rPr lang="en-US" dirty="0" smtClean="0"/>
              <a:t>Select solid fill</a:t>
            </a:r>
          </a:p>
          <a:p>
            <a:r>
              <a:rPr lang="en-US" dirty="0" smtClean="0"/>
              <a:t>Adjust transparency</a:t>
            </a:r>
          </a:p>
          <a:p>
            <a:r>
              <a:rPr lang="en-US" dirty="0" smtClean="0"/>
              <a:t>Around 40% is good</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bg1">
              <a:alpha val="60000"/>
            </a:schemeClr>
          </a:solidFill>
        </p:spPr>
        <p:txBody>
          <a:bodyPr/>
          <a:lstStyle/>
          <a:p>
            <a:r>
              <a:rPr lang="en-US" dirty="0" smtClean="0"/>
              <a:t>Pictures as Backgrounds</a:t>
            </a:r>
            <a:endParaRPr lang="en-US" dirty="0"/>
          </a:p>
        </p:txBody>
      </p:sp>
      <p:sp>
        <p:nvSpPr>
          <p:cNvPr id="6" name="Text Placeholder 5"/>
          <p:cNvSpPr>
            <a:spLocks noGrp="1"/>
          </p:cNvSpPr>
          <p:nvPr>
            <p:ph type="body" idx="1"/>
          </p:nvPr>
        </p:nvSpPr>
        <p:spPr>
          <a:solidFill>
            <a:schemeClr val="bg1">
              <a:alpha val="60000"/>
            </a:schemeClr>
          </a:solidFill>
        </p:spPr>
        <p:txBody>
          <a:bodyPr/>
          <a:lstStyle/>
          <a:p>
            <a:r>
              <a:rPr lang="en-US" dirty="0" smtClean="0"/>
              <a:t>Bad idea</a:t>
            </a:r>
            <a:endParaRPr lang="en-US" dirty="0"/>
          </a:p>
        </p:txBody>
      </p:sp>
      <p:sp>
        <p:nvSpPr>
          <p:cNvPr id="7" name="Content Placeholder 6"/>
          <p:cNvSpPr>
            <a:spLocks noGrp="1"/>
          </p:cNvSpPr>
          <p:nvPr>
            <p:ph sz="half" idx="2"/>
          </p:nvPr>
        </p:nvSpPr>
        <p:spPr>
          <a:solidFill>
            <a:schemeClr val="bg1">
              <a:alpha val="61000"/>
            </a:schemeClr>
          </a:solidFill>
        </p:spPr>
        <p:txBody>
          <a:bodyPr/>
          <a:lstStyle/>
          <a:p>
            <a:r>
              <a:rPr lang="en-US" dirty="0" smtClean="0"/>
              <a:t>If you do it like this, you can’t see it. </a:t>
            </a:r>
          </a:p>
          <a:p>
            <a:r>
              <a:rPr lang="en-US" dirty="0" smtClean="0"/>
              <a:t>The audience struggles to read your text.</a:t>
            </a:r>
          </a:p>
          <a:p>
            <a:r>
              <a:rPr lang="en-US" dirty="0" smtClean="0"/>
              <a:t>It just looks bad. </a:t>
            </a:r>
            <a:endParaRPr lang="en-US" dirty="0"/>
          </a:p>
        </p:txBody>
      </p:sp>
      <p:sp>
        <p:nvSpPr>
          <p:cNvPr id="8" name="Text Placeholder 7"/>
          <p:cNvSpPr>
            <a:spLocks noGrp="1"/>
          </p:cNvSpPr>
          <p:nvPr>
            <p:ph type="body" sz="quarter" idx="3"/>
          </p:nvPr>
        </p:nvSpPr>
        <p:spPr>
          <a:solidFill>
            <a:schemeClr val="bg1">
              <a:alpha val="60000"/>
            </a:schemeClr>
          </a:solidFill>
        </p:spPr>
        <p:txBody>
          <a:bodyPr/>
          <a:lstStyle/>
          <a:p>
            <a:r>
              <a:rPr lang="en-US" dirty="0" smtClean="0"/>
              <a:t>Good idea</a:t>
            </a:r>
            <a:endParaRPr lang="en-US" dirty="0"/>
          </a:p>
        </p:txBody>
      </p:sp>
      <p:sp>
        <p:nvSpPr>
          <p:cNvPr id="9" name="Content Placeholder 8"/>
          <p:cNvSpPr>
            <a:spLocks noGrp="1"/>
          </p:cNvSpPr>
          <p:nvPr>
            <p:ph sz="quarter" idx="4"/>
          </p:nvPr>
        </p:nvSpPr>
        <p:spPr>
          <a:solidFill>
            <a:schemeClr val="bg1">
              <a:alpha val="60000"/>
            </a:schemeClr>
          </a:solidFill>
        </p:spPr>
        <p:txBody>
          <a:bodyPr/>
          <a:lstStyle/>
          <a:p>
            <a:r>
              <a:rPr lang="en-US" dirty="0" smtClean="0"/>
              <a:t>Give the text box a solid fill, then make it slightly transparent</a:t>
            </a:r>
          </a:p>
          <a:p>
            <a:r>
              <a:rPr lang="en-US" dirty="0" smtClean="0"/>
              <a:t>Right click on text box</a:t>
            </a:r>
          </a:p>
          <a:p>
            <a:r>
              <a:rPr lang="en-US" dirty="0" smtClean="0"/>
              <a:t>Click “format shape”</a:t>
            </a:r>
          </a:p>
          <a:p>
            <a:r>
              <a:rPr lang="en-US" dirty="0" smtClean="0"/>
              <a:t>Select “solid fill”</a:t>
            </a:r>
          </a:p>
          <a:p>
            <a:r>
              <a:rPr lang="en-US" dirty="0" smtClean="0"/>
              <a:t>Adjust transparency</a:t>
            </a:r>
          </a:p>
          <a:p>
            <a:r>
              <a:rPr lang="en-US" dirty="0" smtClean="0"/>
              <a:t>Around 40% is good</a:t>
            </a:r>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1000" r="-11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Another Option</a:t>
            </a:r>
            <a:endParaRPr lang="en-US" dirty="0"/>
          </a:p>
        </p:txBody>
      </p:sp>
      <p:sp>
        <p:nvSpPr>
          <p:cNvPr id="8" name="Content Placeholder 7"/>
          <p:cNvSpPr>
            <a:spLocks noGrp="1"/>
          </p:cNvSpPr>
          <p:nvPr>
            <p:ph idx="1"/>
          </p:nvPr>
        </p:nvSpPr>
        <p:spPr>
          <a:xfrm>
            <a:off x="457200" y="1600200"/>
            <a:ext cx="8229600" cy="4724400"/>
          </a:xfrm>
        </p:spPr>
        <p:txBody>
          <a:bodyPr>
            <a:normAutofit/>
          </a:bodyPr>
          <a:lstStyle/>
          <a:p>
            <a:r>
              <a:rPr lang="en-US" dirty="0" smtClean="0"/>
              <a:t>You can make the whole picture transparent.</a:t>
            </a:r>
          </a:p>
          <a:p>
            <a:pPr lvl="1"/>
            <a:r>
              <a:rPr lang="en-US" dirty="0" smtClean="0"/>
              <a:t>Right click on blank part of slide</a:t>
            </a:r>
          </a:p>
          <a:p>
            <a:pPr lvl="1"/>
            <a:r>
              <a:rPr lang="en-US" dirty="0" smtClean="0"/>
              <a:t>Select “format background”</a:t>
            </a:r>
          </a:p>
          <a:p>
            <a:pPr lvl="1"/>
            <a:r>
              <a:rPr lang="en-US" dirty="0" smtClean="0"/>
              <a:t>Check “picture or texture fill”</a:t>
            </a:r>
          </a:p>
          <a:p>
            <a:pPr lvl="1"/>
            <a:r>
              <a:rPr lang="en-US" dirty="0" smtClean="0"/>
              <a:t>Where it says “Insert from,” click on file</a:t>
            </a:r>
          </a:p>
          <a:p>
            <a:pPr lvl="1"/>
            <a:r>
              <a:rPr lang="en-US" dirty="0" smtClean="0"/>
              <a:t>Choose your file</a:t>
            </a:r>
          </a:p>
          <a:p>
            <a:pPr lvl="1"/>
            <a:r>
              <a:rPr lang="en-US" dirty="0" smtClean="0"/>
              <a:t>Adjust transparency (toward the bottom of the menu)</a:t>
            </a:r>
          </a:p>
          <a:p>
            <a:pPr lvl="1"/>
            <a:r>
              <a:rPr lang="en-US" dirty="0" smtClean="0"/>
              <a:t>Around 60% should be good, but play with it</a:t>
            </a:r>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txBody>
          <a:bodyPr/>
          <a:lstStyle/>
          <a:p>
            <a:r>
              <a:rPr lang="en-US" dirty="0" smtClean="0">
                <a:solidFill>
                  <a:schemeClr val="bg1"/>
                </a:solidFill>
              </a:rPr>
              <a:t>Some Colors Do NOT Go Together</a:t>
            </a:r>
            <a:endParaRPr lang="en-US" dirty="0">
              <a:solidFill>
                <a:schemeClr val="bg1"/>
              </a:solidFill>
            </a:endParaRPr>
          </a:p>
        </p:txBody>
      </p:sp>
      <p:sp>
        <p:nvSpPr>
          <p:cNvPr id="4" name="Text Placeholder 3"/>
          <p:cNvSpPr>
            <a:spLocks noGrp="1"/>
          </p:cNvSpPr>
          <p:nvPr>
            <p:ph type="body" idx="1"/>
          </p:nvPr>
        </p:nvSpPr>
        <p:spPr/>
        <p:txBody>
          <a:bodyPr/>
          <a:lstStyle/>
          <a:p>
            <a:r>
              <a:rPr lang="en-US" dirty="0" smtClean="0"/>
              <a:t>Bad Idea</a:t>
            </a:r>
            <a:endParaRPr lang="en-US" dirty="0"/>
          </a:p>
        </p:txBody>
      </p:sp>
      <p:sp>
        <p:nvSpPr>
          <p:cNvPr id="5" name="Content Placeholder 4"/>
          <p:cNvSpPr>
            <a:spLocks noGrp="1"/>
          </p:cNvSpPr>
          <p:nvPr>
            <p:ph sz="half" idx="2"/>
          </p:nvPr>
        </p:nvSpPr>
        <p:spPr>
          <a:solidFill>
            <a:srgbClr val="0070C0"/>
          </a:solidFill>
        </p:spPr>
        <p:txBody>
          <a:bodyPr/>
          <a:lstStyle/>
          <a:p>
            <a:r>
              <a:rPr lang="en-US" dirty="0" smtClean="0">
                <a:solidFill>
                  <a:schemeClr val="accent3">
                    <a:lumMod val="50000"/>
                  </a:schemeClr>
                </a:solidFill>
              </a:rPr>
              <a:t>Using colors that don’t contrast enough</a:t>
            </a:r>
          </a:p>
          <a:p>
            <a:endParaRPr lang="en-US" dirty="0">
              <a:solidFill>
                <a:schemeClr val="accent3">
                  <a:lumMod val="50000"/>
                </a:schemeClr>
              </a:solidFill>
            </a:endParaRPr>
          </a:p>
          <a:p>
            <a:r>
              <a:rPr lang="en-US" dirty="0" smtClean="0">
                <a:solidFill>
                  <a:srgbClr val="FF0000"/>
                </a:solidFill>
              </a:rPr>
              <a:t>Using colors that give people headaches (or seizures)</a:t>
            </a:r>
            <a:endParaRPr lang="en-US" dirty="0">
              <a:solidFill>
                <a:srgbClr val="FF0000"/>
              </a:solidFill>
            </a:endParaRPr>
          </a:p>
        </p:txBody>
      </p:sp>
      <p:sp>
        <p:nvSpPr>
          <p:cNvPr id="6" name="Text Placeholder 5"/>
          <p:cNvSpPr>
            <a:spLocks noGrp="1"/>
          </p:cNvSpPr>
          <p:nvPr>
            <p:ph type="body" sz="quarter" idx="3"/>
          </p:nvPr>
        </p:nvSpPr>
        <p:spPr/>
        <p:txBody>
          <a:bodyPr/>
          <a:lstStyle/>
          <a:p>
            <a:r>
              <a:rPr lang="en-US" dirty="0" smtClean="0"/>
              <a:t>Good Idea</a:t>
            </a:r>
            <a:endParaRPr lang="en-US" dirty="0"/>
          </a:p>
        </p:txBody>
      </p:sp>
      <p:sp>
        <p:nvSpPr>
          <p:cNvPr id="7" name="Content Placeholder 6"/>
          <p:cNvSpPr>
            <a:spLocks noGrp="1"/>
          </p:cNvSpPr>
          <p:nvPr>
            <p:ph sz="quarter" idx="4"/>
          </p:nvPr>
        </p:nvSpPr>
        <p:spPr>
          <a:solidFill>
            <a:srgbClr val="0070C0"/>
          </a:solidFill>
        </p:spPr>
        <p:txBody>
          <a:bodyPr/>
          <a:lstStyle/>
          <a:p>
            <a:r>
              <a:rPr lang="en-US" dirty="0" smtClean="0">
                <a:solidFill>
                  <a:schemeClr val="bg1"/>
                </a:solidFill>
              </a:rPr>
              <a:t>Using colors that contrast</a:t>
            </a:r>
          </a:p>
          <a:p>
            <a:endParaRPr lang="en-US" dirty="0" smtClean="0">
              <a:solidFill>
                <a:schemeClr val="bg1"/>
              </a:solidFill>
            </a:endParaRPr>
          </a:p>
          <a:p>
            <a:endParaRPr lang="en-US" dirty="0">
              <a:solidFill>
                <a:schemeClr val="bg1"/>
              </a:solidFill>
            </a:endParaRPr>
          </a:p>
          <a:p>
            <a:r>
              <a:rPr lang="en-US" dirty="0" smtClean="0">
                <a:solidFill>
                  <a:schemeClr val="accent5">
                    <a:lumMod val="40000"/>
                    <a:lumOff val="60000"/>
                  </a:schemeClr>
                </a:solidFill>
              </a:rPr>
              <a:t>Using a contrasting color that is pleasing to the eye</a:t>
            </a:r>
            <a:endParaRPr lang="en-US"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1063</Words>
  <Application>Microsoft Office PowerPoint</Application>
  <PresentationFormat>On-screen Show (4:3)</PresentationFormat>
  <Paragraphs>210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Senior Boards Speeches</vt:lpstr>
      <vt:lpstr>Some Basic Issues</vt:lpstr>
      <vt:lpstr>If you should decide to use PowerPoint</vt:lpstr>
      <vt:lpstr>Using visuals</vt:lpstr>
      <vt:lpstr>Using visuals</vt:lpstr>
      <vt:lpstr>Pictures as Backgrounds</vt:lpstr>
      <vt:lpstr>Pictures as Backgrounds</vt:lpstr>
      <vt:lpstr>Another Option</vt:lpstr>
      <vt:lpstr>Some Colors Do NOT Go Together</vt:lpstr>
      <vt:lpstr>Choosing your words</vt:lpstr>
      <vt:lpstr>Structure of Presentation</vt:lpstr>
      <vt:lpstr>Introduction</vt:lpstr>
      <vt:lpstr>Introduction Tips</vt:lpstr>
      <vt:lpstr>Planning an Educational Trip to Belize</vt:lpstr>
      <vt:lpstr>Body</vt:lpstr>
      <vt:lpstr>Introducing your Project</vt:lpstr>
      <vt:lpstr>Educational Tour of Belize</vt:lpstr>
      <vt:lpstr>Goals</vt:lpstr>
      <vt:lpstr>Getting Started</vt:lpstr>
      <vt:lpstr>Evidence of Learning</vt:lpstr>
      <vt:lpstr>Pre-trip Planning</vt:lpstr>
      <vt:lpstr>Belize Bound!</vt:lpstr>
      <vt:lpstr>Balanced Content</vt:lpstr>
      <vt:lpstr>Belize Needs More Conservationists</vt:lpstr>
      <vt:lpstr>Conclusion</vt:lpstr>
      <vt:lpstr>Visual</vt:lpstr>
      <vt:lpstr>Don’t Stop Belizein’</vt:lpstr>
      <vt:lpstr>Language Usage</vt:lpstr>
      <vt:lpstr>Delivery</vt:lpstr>
      <vt:lpstr>Look at the Audience</vt:lpstr>
      <vt:lpstr>Stand up Straight</vt:lpstr>
      <vt:lpstr>Speak Clearly</vt:lpstr>
      <vt:lpstr>Dress Appropriately</vt:lpstr>
      <vt:lpstr>Sound Like you Liked your Topic</vt:lpstr>
    </vt:vector>
  </TitlesOfParts>
  <Company>Pitt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Boards Speeches</dc:title>
  <dc:creator>Pitt County Schools</dc:creator>
  <cp:lastModifiedBy>Pitt County Schools</cp:lastModifiedBy>
  <cp:revision>24</cp:revision>
  <dcterms:created xsi:type="dcterms:W3CDTF">2011-04-11T13:15:41Z</dcterms:created>
  <dcterms:modified xsi:type="dcterms:W3CDTF">2011-04-11T16:50:04Z</dcterms:modified>
</cp:coreProperties>
</file>