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0" r:id="rId6"/>
    <p:sldId id="272" r:id="rId7"/>
    <p:sldId id="282" r:id="rId8"/>
    <p:sldId id="259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73" r:id="rId18"/>
    <p:sldId id="283" r:id="rId19"/>
    <p:sldId id="285" r:id="rId20"/>
    <p:sldId id="261" r:id="rId21"/>
    <p:sldId id="260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BADD8-9A39-43A3-A167-81FF03992CF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3A91DB-E3BA-4C2B-8033-E649C82EE37B}">
      <dgm:prSet phldrT="[Text]"/>
      <dgm:spPr/>
      <dgm:t>
        <a:bodyPr/>
        <a:lstStyle/>
        <a:p>
          <a:r>
            <a:rPr lang="en-US" dirty="0" smtClean="0"/>
            <a:t>Treatments</a:t>
          </a:r>
          <a:endParaRPr lang="en-US" dirty="0"/>
        </a:p>
      </dgm:t>
    </dgm:pt>
    <dgm:pt modelId="{A8D39E28-BF0C-46DC-AA37-1BDB3245E313}" type="parTrans" cxnId="{52EBF868-770F-4A6F-9512-896759CCC99D}">
      <dgm:prSet/>
      <dgm:spPr/>
      <dgm:t>
        <a:bodyPr/>
        <a:lstStyle/>
        <a:p>
          <a:endParaRPr lang="en-US"/>
        </a:p>
      </dgm:t>
    </dgm:pt>
    <dgm:pt modelId="{FB434F01-3C5A-4157-8300-2556451E92C8}" type="sibTrans" cxnId="{52EBF868-770F-4A6F-9512-896759CCC99D}">
      <dgm:prSet/>
      <dgm:spPr/>
      <dgm:t>
        <a:bodyPr/>
        <a:lstStyle/>
        <a:p>
          <a:endParaRPr lang="en-US"/>
        </a:p>
      </dgm:t>
    </dgm:pt>
    <dgm:pt modelId="{5FCD13D4-A186-4E11-813C-B5B6F24E4C8E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Medicine</a:t>
          </a:r>
          <a:endParaRPr lang="en-US" dirty="0"/>
        </a:p>
      </dgm:t>
    </dgm:pt>
    <dgm:pt modelId="{18BB604B-6C3D-41CA-B69A-C9AA7B306D15}" type="parTrans" cxnId="{3768D04D-EC82-4DD2-B613-0DD70552AD6A}">
      <dgm:prSet/>
      <dgm:spPr/>
      <dgm:t>
        <a:bodyPr/>
        <a:lstStyle/>
        <a:p>
          <a:endParaRPr lang="en-US"/>
        </a:p>
      </dgm:t>
    </dgm:pt>
    <dgm:pt modelId="{7DC180C6-2BD9-4C4D-B123-FE195FAA13B1}" type="sibTrans" cxnId="{3768D04D-EC82-4DD2-B613-0DD70552AD6A}">
      <dgm:prSet/>
      <dgm:spPr/>
      <dgm:t>
        <a:bodyPr/>
        <a:lstStyle/>
        <a:p>
          <a:endParaRPr lang="en-US"/>
        </a:p>
      </dgm:t>
    </dgm:pt>
    <dgm:pt modelId="{6B8F78E8-76D0-4072-A472-C9DEFB467244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Behavior Therapy</a:t>
          </a:r>
          <a:endParaRPr lang="en-US" dirty="0"/>
        </a:p>
      </dgm:t>
    </dgm:pt>
    <dgm:pt modelId="{53BB78A1-C60A-48FD-A1A9-BB2140BDAAE6}" type="parTrans" cxnId="{0ABA5AB4-F07B-4396-B8C3-4817B65F46D7}">
      <dgm:prSet/>
      <dgm:spPr/>
      <dgm:t>
        <a:bodyPr/>
        <a:lstStyle/>
        <a:p>
          <a:endParaRPr lang="en-US"/>
        </a:p>
      </dgm:t>
    </dgm:pt>
    <dgm:pt modelId="{5D8E1913-0FCB-4DE3-A7F3-93F1604D4A2F}" type="sibTrans" cxnId="{0ABA5AB4-F07B-4396-B8C3-4817B65F46D7}">
      <dgm:prSet/>
      <dgm:spPr/>
      <dgm:t>
        <a:bodyPr/>
        <a:lstStyle/>
        <a:p>
          <a:endParaRPr lang="en-US"/>
        </a:p>
      </dgm:t>
    </dgm:pt>
    <dgm:pt modelId="{8A43F093-60D8-4653-B112-EB8BD7D1BD3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Alternative Therapies</a:t>
          </a:r>
          <a:endParaRPr lang="en-US" dirty="0"/>
        </a:p>
      </dgm:t>
    </dgm:pt>
    <dgm:pt modelId="{7E76A02B-4A28-4F1D-96FD-8DBBCBAB4CC9}" type="parTrans" cxnId="{AE9D4BA6-9EAF-4930-872D-95B33FED7172}">
      <dgm:prSet/>
      <dgm:spPr/>
      <dgm:t>
        <a:bodyPr/>
        <a:lstStyle/>
        <a:p>
          <a:endParaRPr lang="en-US"/>
        </a:p>
      </dgm:t>
    </dgm:pt>
    <dgm:pt modelId="{099003D4-786F-4F6C-AA27-506271C73E99}" type="sibTrans" cxnId="{AE9D4BA6-9EAF-4930-872D-95B33FED7172}">
      <dgm:prSet/>
      <dgm:spPr/>
      <dgm:t>
        <a:bodyPr/>
        <a:lstStyle/>
        <a:p>
          <a:endParaRPr lang="en-US"/>
        </a:p>
      </dgm:t>
    </dgm:pt>
    <dgm:pt modelId="{681A8439-416A-4067-B0A7-4EB44AF9BE60}" type="pres">
      <dgm:prSet presAssocID="{02CBADD8-9A39-43A3-A167-81FF03992C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78EFAC-985D-483E-B621-8A828A0ED6A5}" type="pres">
      <dgm:prSet presAssocID="{0B3A91DB-E3BA-4C2B-8033-E649C82EE37B}" presName="hierRoot1" presStyleCnt="0">
        <dgm:presLayoutVars>
          <dgm:hierBranch val="init"/>
        </dgm:presLayoutVars>
      </dgm:prSet>
      <dgm:spPr/>
    </dgm:pt>
    <dgm:pt modelId="{66470AC1-D896-476B-93B2-855D873C771C}" type="pres">
      <dgm:prSet presAssocID="{0B3A91DB-E3BA-4C2B-8033-E649C82EE37B}" presName="rootComposite1" presStyleCnt="0"/>
      <dgm:spPr/>
    </dgm:pt>
    <dgm:pt modelId="{87C3194E-4B04-4040-8865-21A0EE825593}" type="pres">
      <dgm:prSet presAssocID="{0B3A91DB-E3BA-4C2B-8033-E649C82EE37B}" presName="rootText1" presStyleLbl="node0" presStyleIdx="0" presStyleCnt="1" custScaleY="102694" custLinFactNeighborX="-673" custLinFactNeighborY="-784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441549-D1A0-4C74-8996-F2B8375284C2}" type="pres">
      <dgm:prSet presAssocID="{0B3A91DB-E3BA-4C2B-8033-E649C82EE37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5740AB4-1ED3-4FC1-A1DC-2F774CE07033}" type="pres">
      <dgm:prSet presAssocID="{0B3A91DB-E3BA-4C2B-8033-E649C82EE37B}" presName="hierChild2" presStyleCnt="0"/>
      <dgm:spPr/>
    </dgm:pt>
    <dgm:pt modelId="{CD8C0EAC-5560-4F0E-BCE2-F2535092706D}" type="pres">
      <dgm:prSet presAssocID="{18BB604B-6C3D-41CA-B69A-C9AA7B306D1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97D54D69-7960-4351-A7D0-12953428C4F2}" type="pres">
      <dgm:prSet presAssocID="{5FCD13D4-A186-4E11-813C-B5B6F24E4C8E}" presName="hierRoot2" presStyleCnt="0">
        <dgm:presLayoutVars>
          <dgm:hierBranch val="init"/>
        </dgm:presLayoutVars>
      </dgm:prSet>
      <dgm:spPr/>
    </dgm:pt>
    <dgm:pt modelId="{E5C6B37E-6147-4C6B-AA17-13EA1DC2F78E}" type="pres">
      <dgm:prSet presAssocID="{5FCD13D4-A186-4E11-813C-B5B6F24E4C8E}" presName="rootComposite" presStyleCnt="0"/>
      <dgm:spPr/>
    </dgm:pt>
    <dgm:pt modelId="{172D9254-0759-468A-9626-43037561A675}" type="pres">
      <dgm:prSet presAssocID="{5FCD13D4-A186-4E11-813C-B5B6F24E4C8E}" presName="rootText" presStyleLbl="node2" presStyleIdx="0" presStyleCnt="3" custLinFactNeighborX="3144" custLinFactNeighborY="-679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BE778-4E4D-4CE5-9FE7-4AE2E56ED7F8}" type="pres">
      <dgm:prSet presAssocID="{5FCD13D4-A186-4E11-813C-B5B6F24E4C8E}" presName="rootConnector" presStyleLbl="node2" presStyleIdx="0" presStyleCnt="3"/>
      <dgm:spPr/>
      <dgm:t>
        <a:bodyPr/>
        <a:lstStyle/>
        <a:p>
          <a:endParaRPr lang="en-US"/>
        </a:p>
      </dgm:t>
    </dgm:pt>
    <dgm:pt modelId="{EEB44A4E-22EF-4F4D-B439-E14FFF10C481}" type="pres">
      <dgm:prSet presAssocID="{5FCD13D4-A186-4E11-813C-B5B6F24E4C8E}" presName="hierChild4" presStyleCnt="0"/>
      <dgm:spPr/>
    </dgm:pt>
    <dgm:pt modelId="{77BD1FDA-B60C-4E11-B18D-95F7189F6E88}" type="pres">
      <dgm:prSet presAssocID="{5FCD13D4-A186-4E11-813C-B5B6F24E4C8E}" presName="hierChild5" presStyleCnt="0"/>
      <dgm:spPr/>
    </dgm:pt>
    <dgm:pt modelId="{FD067495-797A-4C48-A2AA-14C16455453F}" type="pres">
      <dgm:prSet presAssocID="{53BB78A1-C60A-48FD-A1A9-BB2140BDAAE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2F672AC-F01C-45D4-A0C2-0A8A2E7F9E02}" type="pres">
      <dgm:prSet presAssocID="{6B8F78E8-76D0-4072-A472-C9DEFB467244}" presName="hierRoot2" presStyleCnt="0">
        <dgm:presLayoutVars>
          <dgm:hierBranch val="init"/>
        </dgm:presLayoutVars>
      </dgm:prSet>
      <dgm:spPr/>
    </dgm:pt>
    <dgm:pt modelId="{7F4E885E-4421-4717-8F60-945B548A6EBC}" type="pres">
      <dgm:prSet presAssocID="{6B8F78E8-76D0-4072-A472-C9DEFB467244}" presName="rootComposite" presStyleCnt="0"/>
      <dgm:spPr/>
    </dgm:pt>
    <dgm:pt modelId="{510118AE-FE2D-4513-9B1F-4D190F138E58}" type="pres">
      <dgm:prSet presAssocID="{6B8F78E8-76D0-4072-A472-C9DEFB467244}" presName="rootText" presStyleLbl="node2" presStyleIdx="1" presStyleCnt="3" custScaleY="100000" custLinFactNeighborX="-673" custLinFactNeighborY="-679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5A1D4-F991-4B9A-BA96-F77AD130AAEA}" type="pres">
      <dgm:prSet presAssocID="{6B8F78E8-76D0-4072-A472-C9DEFB467244}" presName="rootConnector" presStyleLbl="node2" presStyleIdx="1" presStyleCnt="3"/>
      <dgm:spPr/>
      <dgm:t>
        <a:bodyPr/>
        <a:lstStyle/>
        <a:p>
          <a:endParaRPr lang="en-US"/>
        </a:p>
      </dgm:t>
    </dgm:pt>
    <dgm:pt modelId="{6F2CA252-D976-4AE3-802D-023FA294E2BB}" type="pres">
      <dgm:prSet presAssocID="{6B8F78E8-76D0-4072-A472-C9DEFB467244}" presName="hierChild4" presStyleCnt="0"/>
      <dgm:spPr/>
    </dgm:pt>
    <dgm:pt modelId="{5D3ADD71-B1CE-4477-99DB-085B13337BDC}" type="pres">
      <dgm:prSet presAssocID="{6B8F78E8-76D0-4072-A472-C9DEFB467244}" presName="hierChild5" presStyleCnt="0"/>
      <dgm:spPr/>
    </dgm:pt>
    <dgm:pt modelId="{B55C71E3-DFEB-48A4-96AD-EAFF6BC643D1}" type="pres">
      <dgm:prSet presAssocID="{7E76A02B-4A28-4F1D-96FD-8DBBCBAB4CC9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176791B-A0E6-447D-AF29-3F3803514657}" type="pres">
      <dgm:prSet presAssocID="{8A43F093-60D8-4653-B112-EB8BD7D1BD39}" presName="hierRoot2" presStyleCnt="0">
        <dgm:presLayoutVars>
          <dgm:hierBranch val="init"/>
        </dgm:presLayoutVars>
      </dgm:prSet>
      <dgm:spPr/>
    </dgm:pt>
    <dgm:pt modelId="{39A4B7B2-8112-42D6-BE09-7A2A5AE3F82C}" type="pres">
      <dgm:prSet presAssocID="{8A43F093-60D8-4653-B112-EB8BD7D1BD39}" presName="rootComposite" presStyleCnt="0"/>
      <dgm:spPr/>
    </dgm:pt>
    <dgm:pt modelId="{02DA09C0-AC1A-4E76-9418-972E5C8FC9C0}" type="pres">
      <dgm:prSet presAssocID="{8A43F093-60D8-4653-B112-EB8BD7D1BD39}" presName="rootText" presStyleLbl="node2" presStyleIdx="2" presStyleCnt="3" custLinFactNeighborX="-4491" custLinFactNeighborY="-679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453D06-8FEF-4040-8102-22B72A128346}" type="pres">
      <dgm:prSet presAssocID="{8A43F093-60D8-4653-B112-EB8BD7D1BD39}" presName="rootConnector" presStyleLbl="node2" presStyleIdx="2" presStyleCnt="3"/>
      <dgm:spPr/>
      <dgm:t>
        <a:bodyPr/>
        <a:lstStyle/>
        <a:p>
          <a:endParaRPr lang="en-US"/>
        </a:p>
      </dgm:t>
    </dgm:pt>
    <dgm:pt modelId="{A8A4AF8C-D076-4010-961B-FE67C50E21FE}" type="pres">
      <dgm:prSet presAssocID="{8A43F093-60D8-4653-B112-EB8BD7D1BD39}" presName="hierChild4" presStyleCnt="0"/>
      <dgm:spPr/>
    </dgm:pt>
    <dgm:pt modelId="{11ACB8BE-084F-4013-8DBC-4BF177072DE8}" type="pres">
      <dgm:prSet presAssocID="{8A43F093-60D8-4653-B112-EB8BD7D1BD39}" presName="hierChild5" presStyleCnt="0"/>
      <dgm:spPr/>
    </dgm:pt>
    <dgm:pt modelId="{3BB5DDB2-315A-401F-81DA-A106758351B6}" type="pres">
      <dgm:prSet presAssocID="{0B3A91DB-E3BA-4C2B-8033-E649C82EE37B}" presName="hierChild3" presStyleCnt="0"/>
      <dgm:spPr/>
    </dgm:pt>
  </dgm:ptLst>
  <dgm:cxnLst>
    <dgm:cxn modelId="{2C27216D-4583-4402-92CE-937762042C14}" type="presOf" srcId="{53BB78A1-C60A-48FD-A1A9-BB2140BDAAE6}" destId="{FD067495-797A-4C48-A2AA-14C16455453F}" srcOrd="0" destOrd="0" presId="urn:microsoft.com/office/officeart/2005/8/layout/orgChart1"/>
    <dgm:cxn modelId="{FC5BEDA3-0990-44DF-B171-6BEC60BD4260}" type="presOf" srcId="{7E76A02B-4A28-4F1D-96FD-8DBBCBAB4CC9}" destId="{B55C71E3-DFEB-48A4-96AD-EAFF6BC643D1}" srcOrd="0" destOrd="0" presId="urn:microsoft.com/office/officeart/2005/8/layout/orgChart1"/>
    <dgm:cxn modelId="{AE9D4BA6-9EAF-4930-872D-95B33FED7172}" srcId="{0B3A91DB-E3BA-4C2B-8033-E649C82EE37B}" destId="{8A43F093-60D8-4653-B112-EB8BD7D1BD39}" srcOrd="2" destOrd="0" parTransId="{7E76A02B-4A28-4F1D-96FD-8DBBCBAB4CC9}" sibTransId="{099003D4-786F-4F6C-AA27-506271C73E99}"/>
    <dgm:cxn modelId="{52EBF868-770F-4A6F-9512-896759CCC99D}" srcId="{02CBADD8-9A39-43A3-A167-81FF03992CFF}" destId="{0B3A91DB-E3BA-4C2B-8033-E649C82EE37B}" srcOrd="0" destOrd="0" parTransId="{A8D39E28-BF0C-46DC-AA37-1BDB3245E313}" sibTransId="{FB434F01-3C5A-4157-8300-2556451E92C8}"/>
    <dgm:cxn modelId="{C4FA66AB-3EF6-4957-90AB-D311D2F6FABD}" type="presOf" srcId="{0B3A91DB-E3BA-4C2B-8033-E649C82EE37B}" destId="{87C3194E-4B04-4040-8865-21A0EE825593}" srcOrd="0" destOrd="0" presId="urn:microsoft.com/office/officeart/2005/8/layout/orgChart1"/>
    <dgm:cxn modelId="{59D3B760-DE73-4CCE-9FFE-F7982841E930}" type="presOf" srcId="{5FCD13D4-A186-4E11-813C-B5B6F24E4C8E}" destId="{172D9254-0759-468A-9626-43037561A675}" srcOrd="0" destOrd="0" presId="urn:microsoft.com/office/officeart/2005/8/layout/orgChart1"/>
    <dgm:cxn modelId="{6E644E66-A742-4308-A619-1BDF8D6C8150}" type="presOf" srcId="{5FCD13D4-A186-4E11-813C-B5B6F24E4C8E}" destId="{3F7BE778-4E4D-4CE5-9FE7-4AE2E56ED7F8}" srcOrd="1" destOrd="0" presId="urn:microsoft.com/office/officeart/2005/8/layout/orgChart1"/>
    <dgm:cxn modelId="{5138D6D1-C92D-421D-B11F-2BFEA1D0DC92}" type="presOf" srcId="{0B3A91DB-E3BA-4C2B-8033-E649C82EE37B}" destId="{2A441549-D1A0-4C74-8996-F2B8375284C2}" srcOrd="1" destOrd="0" presId="urn:microsoft.com/office/officeart/2005/8/layout/orgChart1"/>
    <dgm:cxn modelId="{0590938F-5628-4E5B-B6E1-DFF87C2655F2}" type="presOf" srcId="{6B8F78E8-76D0-4072-A472-C9DEFB467244}" destId="{510118AE-FE2D-4513-9B1F-4D190F138E58}" srcOrd="0" destOrd="0" presId="urn:microsoft.com/office/officeart/2005/8/layout/orgChart1"/>
    <dgm:cxn modelId="{1F0B0517-A63E-4D60-B3F1-DFE98CEFAD2D}" type="presOf" srcId="{8A43F093-60D8-4653-B112-EB8BD7D1BD39}" destId="{02DA09C0-AC1A-4E76-9418-972E5C8FC9C0}" srcOrd="0" destOrd="0" presId="urn:microsoft.com/office/officeart/2005/8/layout/orgChart1"/>
    <dgm:cxn modelId="{3768D04D-EC82-4DD2-B613-0DD70552AD6A}" srcId="{0B3A91DB-E3BA-4C2B-8033-E649C82EE37B}" destId="{5FCD13D4-A186-4E11-813C-B5B6F24E4C8E}" srcOrd="0" destOrd="0" parTransId="{18BB604B-6C3D-41CA-B69A-C9AA7B306D15}" sibTransId="{7DC180C6-2BD9-4C4D-B123-FE195FAA13B1}"/>
    <dgm:cxn modelId="{C0CC2040-4908-4B8A-A023-B30ACEC5CAA7}" type="presOf" srcId="{6B8F78E8-76D0-4072-A472-C9DEFB467244}" destId="{A475A1D4-F991-4B9A-BA96-F77AD130AAEA}" srcOrd="1" destOrd="0" presId="urn:microsoft.com/office/officeart/2005/8/layout/orgChart1"/>
    <dgm:cxn modelId="{EE10A35A-334C-45C7-8BD0-10B1619DF943}" type="presOf" srcId="{02CBADD8-9A39-43A3-A167-81FF03992CFF}" destId="{681A8439-416A-4067-B0A7-4EB44AF9BE60}" srcOrd="0" destOrd="0" presId="urn:microsoft.com/office/officeart/2005/8/layout/orgChart1"/>
    <dgm:cxn modelId="{0ABA5AB4-F07B-4396-B8C3-4817B65F46D7}" srcId="{0B3A91DB-E3BA-4C2B-8033-E649C82EE37B}" destId="{6B8F78E8-76D0-4072-A472-C9DEFB467244}" srcOrd="1" destOrd="0" parTransId="{53BB78A1-C60A-48FD-A1A9-BB2140BDAAE6}" sibTransId="{5D8E1913-0FCB-4DE3-A7F3-93F1604D4A2F}"/>
    <dgm:cxn modelId="{E8E3CBD6-D94A-495C-B147-3D0DFBFFAC63}" type="presOf" srcId="{18BB604B-6C3D-41CA-B69A-C9AA7B306D15}" destId="{CD8C0EAC-5560-4F0E-BCE2-F2535092706D}" srcOrd="0" destOrd="0" presId="urn:microsoft.com/office/officeart/2005/8/layout/orgChart1"/>
    <dgm:cxn modelId="{6CDA4133-9E96-4ADB-BDF4-F71032D84383}" type="presOf" srcId="{8A43F093-60D8-4653-B112-EB8BD7D1BD39}" destId="{FA453D06-8FEF-4040-8102-22B72A128346}" srcOrd="1" destOrd="0" presId="urn:microsoft.com/office/officeart/2005/8/layout/orgChart1"/>
    <dgm:cxn modelId="{868BAE76-640B-4449-B2C3-165DC94CC8A0}" type="presParOf" srcId="{681A8439-416A-4067-B0A7-4EB44AF9BE60}" destId="{CD78EFAC-985D-483E-B621-8A828A0ED6A5}" srcOrd="0" destOrd="0" presId="urn:microsoft.com/office/officeart/2005/8/layout/orgChart1"/>
    <dgm:cxn modelId="{15936248-E036-4119-8CD7-0B2CD2476A4C}" type="presParOf" srcId="{CD78EFAC-985D-483E-B621-8A828A0ED6A5}" destId="{66470AC1-D896-476B-93B2-855D873C771C}" srcOrd="0" destOrd="0" presId="urn:microsoft.com/office/officeart/2005/8/layout/orgChart1"/>
    <dgm:cxn modelId="{B2E5F8CF-82E8-4367-867F-6696FE2D5DBB}" type="presParOf" srcId="{66470AC1-D896-476B-93B2-855D873C771C}" destId="{87C3194E-4B04-4040-8865-21A0EE825593}" srcOrd="0" destOrd="0" presId="urn:microsoft.com/office/officeart/2005/8/layout/orgChart1"/>
    <dgm:cxn modelId="{CEE66B9C-92F9-4027-98C9-9F2EB1607F15}" type="presParOf" srcId="{66470AC1-D896-476B-93B2-855D873C771C}" destId="{2A441549-D1A0-4C74-8996-F2B8375284C2}" srcOrd="1" destOrd="0" presId="urn:microsoft.com/office/officeart/2005/8/layout/orgChart1"/>
    <dgm:cxn modelId="{B48AB527-7822-4FDA-B28C-A2D57C6534ED}" type="presParOf" srcId="{CD78EFAC-985D-483E-B621-8A828A0ED6A5}" destId="{A5740AB4-1ED3-4FC1-A1DC-2F774CE07033}" srcOrd="1" destOrd="0" presId="urn:microsoft.com/office/officeart/2005/8/layout/orgChart1"/>
    <dgm:cxn modelId="{1BC36DA3-8416-4E86-954A-9E9C7BE54D66}" type="presParOf" srcId="{A5740AB4-1ED3-4FC1-A1DC-2F774CE07033}" destId="{CD8C0EAC-5560-4F0E-BCE2-F2535092706D}" srcOrd="0" destOrd="0" presId="urn:microsoft.com/office/officeart/2005/8/layout/orgChart1"/>
    <dgm:cxn modelId="{E2864F68-03D4-43CC-A424-DD5A48C901EA}" type="presParOf" srcId="{A5740AB4-1ED3-4FC1-A1DC-2F774CE07033}" destId="{97D54D69-7960-4351-A7D0-12953428C4F2}" srcOrd="1" destOrd="0" presId="urn:microsoft.com/office/officeart/2005/8/layout/orgChart1"/>
    <dgm:cxn modelId="{B7B65677-5591-488A-8B86-D676AD2D8218}" type="presParOf" srcId="{97D54D69-7960-4351-A7D0-12953428C4F2}" destId="{E5C6B37E-6147-4C6B-AA17-13EA1DC2F78E}" srcOrd="0" destOrd="0" presId="urn:microsoft.com/office/officeart/2005/8/layout/orgChart1"/>
    <dgm:cxn modelId="{47C5B1F1-D1CF-4BC7-8BC2-7515908F22C1}" type="presParOf" srcId="{E5C6B37E-6147-4C6B-AA17-13EA1DC2F78E}" destId="{172D9254-0759-468A-9626-43037561A675}" srcOrd="0" destOrd="0" presId="urn:microsoft.com/office/officeart/2005/8/layout/orgChart1"/>
    <dgm:cxn modelId="{822A1748-C24C-4C2F-8E26-526C3E1D7452}" type="presParOf" srcId="{E5C6B37E-6147-4C6B-AA17-13EA1DC2F78E}" destId="{3F7BE778-4E4D-4CE5-9FE7-4AE2E56ED7F8}" srcOrd="1" destOrd="0" presId="urn:microsoft.com/office/officeart/2005/8/layout/orgChart1"/>
    <dgm:cxn modelId="{CFE51C7C-84C4-4B71-BB45-B1040A2CF434}" type="presParOf" srcId="{97D54D69-7960-4351-A7D0-12953428C4F2}" destId="{EEB44A4E-22EF-4F4D-B439-E14FFF10C481}" srcOrd="1" destOrd="0" presId="urn:microsoft.com/office/officeart/2005/8/layout/orgChart1"/>
    <dgm:cxn modelId="{A0D24BF0-E04A-4021-B3D1-0D2EEB52370D}" type="presParOf" srcId="{97D54D69-7960-4351-A7D0-12953428C4F2}" destId="{77BD1FDA-B60C-4E11-B18D-95F7189F6E88}" srcOrd="2" destOrd="0" presId="urn:microsoft.com/office/officeart/2005/8/layout/orgChart1"/>
    <dgm:cxn modelId="{DC560618-CAA2-430D-ABB0-D95F10A4092E}" type="presParOf" srcId="{A5740AB4-1ED3-4FC1-A1DC-2F774CE07033}" destId="{FD067495-797A-4C48-A2AA-14C16455453F}" srcOrd="2" destOrd="0" presId="urn:microsoft.com/office/officeart/2005/8/layout/orgChart1"/>
    <dgm:cxn modelId="{B0C4579A-574B-4AAC-B301-F032C77FC999}" type="presParOf" srcId="{A5740AB4-1ED3-4FC1-A1DC-2F774CE07033}" destId="{62F672AC-F01C-45D4-A0C2-0A8A2E7F9E02}" srcOrd="3" destOrd="0" presId="urn:microsoft.com/office/officeart/2005/8/layout/orgChart1"/>
    <dgm:cxn modelId="{04C868BE-090E-476E-8238-9735BC180574}" type="presParOf" srcId="{62F672AC-F01C-45D4-A0C2-0A8A2E7F9E02}" destId="{7F4E885E-4421-4717-8F60-945B548A6EBC}" srcOrd="0" destOrd="0" presId="urn:microsoft.com/office/officeart/2005/8/layout/orgChart1"/>
    <dgm:cxn modelId="{D33BBFD5-B9FF-4D46-83A1-BECDC6B3722C}" type="presParOf" srcId="{7F4E885E-4421-4717-8F60-945B548A6EBC}" destId="{510118AE-FE2D-4513-9B1F-4D190F138E58}" srcOrd="0" destOrd="0" presId="urn:microsoft.com/office/officeart/2005/8/layout/orgChart1"/>
    <dgm:cxn modelId="{39E645AD-0E08-4A12-81A6-1781AC461C8F}" type="presParOf" srcId="{7F4E885E-4421-4717-8F60-945B548A6EBC}" destId="{A475A1D4-F991-4B9A-BA96-F77AD130AAEA}" srcOrd="1" destOrd="0" presId="urn:microsoft.com/office/officeart/2005/8/layout/orgChart1"/>
    <dgm:cxn modelId="{96276FBC-944D-4B16-86AF-498611A52C92}" type="presParOf" srcId="{62F672AC-F01C-45D4-A0C2-0A8A2E7F9E02}" destId="{6F2CA252-D976-4AE3-802D-023FA294E2BB}" srcOrd="1" destOrd="0" presId="urn:microsoft.com/office/officeart/2005/8/layout/orgChart1"/>
    <dgm:cxn modelId="{F7876B54-2951-4312-880F-1B73D962068B}" type="presParOf" srcId="{62F672AC-F01C-45D4-A0C2-0A8A2E7F9E02}" destId="{5D3ADD71-B1CE-4477-99DB-085B13337BDC}" srcOrd="2" destOrd="0" presId="urn:microsoft.com/office/officeart/2005/8/layout/orgChart1"/>
    <dgm:cxn modelId="{86370C06-7EE5-46C6-A357-B5E5631EF5D6}" type="presParOf" srcId="{A5740AB4-1ED3-4FC1-A1DC-2F774CE07033}" destId="{B55C71E3-DFEB-48A4-96AD-EAFF6BC643D1}" srcOrd="4" destOrd="0" presId="urn:microsoft.com/office/officeart/2005/8/layout/orgChart1"/>
    <dgm:cxn modelId="{00FC699F-32A5-4FA8-B634-A206E562137E}" type="presParOf" srcId="{A5740AB4-1ED3-4FC1-A1DC-2F774CE07033}" destId="{6176791B-A0E6-447D-AF29-3F3803514657}" srcOrd="5" destOrd="0" presId="urn:microsoft.com/office/officeart/2005/8/layout/orgChart1"/>
    <dgm:cxn modelId="{E76532B9-AB49-4532-90B8-5869051F27F8}" type="presParOf" srcId="{6176791B-A0E6-447D-AF29-3F3803514657}" destId="{39A4B7B2-8112-42D6-BE09-7A2A5AE3F82C}" srcOrd="0" destOrd="0" presId="urn:microsoft.com/office/officeart/2005/8/layout/orgChart1"/>
    <dgm:cxn modelId="{FB8A8CE9-A97D-4E08-9CAB-737B9B540F3C}" type="presParOf" srcId="{39A4B7B2-8112-42D6-BE09-7A2A5AE3F82C}" destId="{02DA09C0-AC1A-4E76-9418-972E5C8FC9C0}" srcOrd="0" destOrd="0" presId="urn:microsoft.com/office/officeart/2005/8/layout/orgChart1"/>
    <dgm:cxn modelId="{15CCEC25-774E-4714-BDB4-99F5D2700693}" type="presParOf" srcId="{39A4B7B2-8112-42D6-BE09-7A2A5AE3F82C}" destId="{FA453D06-8FEF-4040-8102-22B72A128346}" srcOrd="1" destOrd="0" presId="urn:microsoft.com/office/officeart/2005/8/layout/orgChart1"/>
    <dgm:cxn modelId="{0A20C00F-DA94-4311-97D3-3283B4CF57E8}" type="presParOf" srcId="{6176791B-A0E6-447D-AF29-3F3803514657}" destId="{A8A4AF8C-D076-4010-961B-FE67C50E21FE}" srcOrd="1" destOrd="0" presId="urn:microsoft.com/office/officeart/2005/8/layout/orgChart1"/>
    <dgm:cxn modelId="{1E077C47-B005-40D9-AA3B-008294D9B991}" type="presParOf" srcId="{6176791B-A0E6-447D-AF29-3F3803514657}" destId="{11ACB8BE-084F-4013-8DBC-4BF177072DE8}" srcOrd="2" destOrd="0" presId="urn:microsoft.com/office/officeart/2005/8/layout/orgChart1"/>
    <dgm:cxn modelId="{3C8A93AB-44FB-49B0-8C82-A87F0F6FC83E}" type="presParOf" srcId="{CD78EFAC-985D-483E-B621-8A828A0ED6A5}" destId="{3BB5DDB2-315A-401F-81DA-A106758351B6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B8203-DF80-4F1F-AB73-211FCBD160F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ECA3B6-3370-4AA0-B126-752B1E9DDDA8}">
      <dgm:prSet phldrT="[Text]"/>
      <dgm:spPr/>
      <dgm:t>
        <a:bodyPr/>
        <a:lstStyle/>
        <a:p>
          <a:r>
            <a:rPr lang="en-US" dirty="0" smtClean="0"/>
            <a:t>Alternative Therapies</a:t>
          </a:r>
          <a:endParaRPr lang="en-US" dirty="0"/>
        </a:p>
      </dgm:t>
    </dgm:pt>
    <dgm:pt modelId="{826E6DE7-91D6-409E-AAEF-B9410EE082D4}" type="parTrans" cxnId="{D4143D0A-0BA8-4AE6-80BD-6424FBE27EEC}">
      <dgm:prSet/>
      <dgm:spPr/>
      <dgm:t>
        <a:bodyPr/>
        <a:lstStyle/>
        <a:p>
          <a:endParaRPr lang="en-US"/>
        </a:p>
      </dgm:t>
    </dgm:pt>
    <dgm:pt modelId="{236D8A26-8DD6-4EDF-9E42-D5997468BD0A}" type="sibTrans" cxnId="{D4143D0A-0BA8-4AE6-80BD-6424FBE27EEC}">
      <dgm:prSet/>
      <dgm:spPr/>
      <dgm:t>
        <a:bodyPr/>
        <a:lstStyle/>
        <a:p>
          <a:endParaRPr lang="en-US"/>
        </a:p>
      </dgm:t>
    </dgm:pt>
    <dgm:pt modelId="{A7139192-6AF0-44FF-95AD-32EE6ADDF3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Speech Therapy</a:t>
          </a:r>
          <a:endParaRPr lang="en-US" dirty="0"/>
        </a:p>
      </dgm:t>
    </dgm:pt>
    <dgm:pt modelId="{11048033-EDB1-443A-A6D6-07F9D2DB8F08}" type="parTrans" cxnId="{8BE9C27C-7730-4E71-912F-514211473D1E}">
      <dgm:prSet/>
      <dgm:spPr/>
      <dgm:t>
        <a:bodyPr/>
        <a:lstStyle/>
        <a:p>
          <a:endParaRPr lang="en-US"/>
        </a:p>
      </dgm:t>
    </dgm:pt>
    <dgm:pt modelId="{02A33835-9324-4431-A48B-ED59E63779CF}" type="sibTrans" cxnId="{8BE9C27C-7730-4E71-912F-514211473D1E}">
      <dgm:prSet/>
      <dgm:spPr/>
      <dgm:t>
        <a:bodyPr/>
        <a:lstStyle/>
        <a:p>
          <a:endParaRPr lang="en-US"/>
        </a:p>
      </dgm:t>
    </dgm:pt>
    <dgm:pt modelId="{1A21F2D2-CDDD-4DA9-8034-421737812572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Occupational Therapy</a:t>
          </a:r>
          <a:endParaRPr lang="en-US" dirty="0"/>
        </a:p>
      </dgm:t>
    </dgm:pt>
    <dgm:pt modelId="{7D2CAE21-7BD6-4DA3-8127-4CB3963E69B1}" type="parTrans" cxnId="{97F4F838-72F1-460A-A8B7-C3E1E82F8DEB}">
      <dgm:prSet/>
      <dgm:spPr/>
      <dgm:t>
        <a:bodyPr/>
        <a:lstStyle/>
        <a:p>
          <a:endParaRPr lang="en-US"/>
        </a:p>
      </dgm:t>
    </dgm:pt>
    <dgm:pt modelId="{7F11561C-DE8B-4EB3-A283-363B93D23E62}" type="sibTrans" cxnId="{97F4F838-72F1-460A-A8B7-C3E1E82F8DEB}">
      <dgm:prSet/>
      <dgm:spPr/>
      <dgm:t>
        <a:bodyPr/>
        <a:lstStyle/>
        <a:p>
          <a:endParaRPr lang="en-US"/>
        </a:p>
      </dgm:t>
    </dgm:pt>
    <dgm:pt modelId="{A70CAEDE-6697-42A8-AB51-8ECE57581D6E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Physical Therapy</a:t>
          </a:r>
          <a:endParaRPr lang="en-US" dirty="0"/>
        </a:p>
      </dgm:t>
    </dgm:pt>
    <dgm:pt modelId="{39C4442F-8DE9-4458-9230-039F5941A023}" type="parTrans" cxnId="{C16F59A9-8532-43A3-98DF-5D4FA44B1FD1}">
      <dgm:prSet/>
      <dgm:spPr/>
      <dgm:t>
        <a:bodyPr/>
        <a:lstStyle/>
        <a:p>
          <a:endParaRPr lang="en-US"/>
        </a:p>
      </dgm:t>
    </dgm:pt>
    <dgm:pt modelId="{D87CECCA-9CC9-4FC9-8697-4A33B18F9BDC}" type="sibTrans" cxnId="{C16F59A9-8532-43A3-98DF-5D4FA44B1FD1}">
      <dgm:prSet/>
      <dgm:spPr/>
      <dgm:t>
        <a:bodyPr/>
        <a:lstStyle/>
        <a:p>
          <a:endParaRPr lang="en-US"/>
        </a:p>
      </dgm:t>
    </dgm:pt>
    <dgm:pt modelId="{2A4D6636-39C5-4CE1-ABCF-D455D56CD75D}" type="pres">
      <dgm:prSet presAssocID="{CE6B8203-DF80-4F1F-AB73-211FCBD160F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14058-68B4-49EB-96B3-A5B18E08DE80}" type="pres">
      <dgm:prSet presAssocID="{59ECA3B6-3370-4AA0-B126-752B1E9DDDA8}" presName="roof" presStyleLbl="dkBgShp" presStyleIdx="0" presStyleCnt="2"/>
      <dgm:spPr/>
      <dgm:t>
        <a:bodyPr/>
        <a:lstStyle/>
        <a:p>
          <a:endParaRPr lang="en-US"/>
        </a:p>
      </dgm:t>
    </dgm:pt>
    <dgm:pt modelId="{B99A6983-7EA6-4240-8ACC-EB838E28B464}" type="pres">
      <dgm:prSet presAssocID="{59ECA3B6-3370-4AA0-B126-752B1E9DDDA8}" presName="pillars" presStyleCnt="0"/>
      <dgm:spPr/>
    </dgm:pt>
    <dgm:pt modelId="{D71410DB-B694-4676-8BDF-9B7F1298B8DD}" type="pres">
      <dgm:prSet presAssocID="{59ECA3B6-3370-4AA0-B126-752B1E9DDDA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8B9C1-A345-4050-8B14-533260AD8D8A}" type="pres">
      <dgm:prSet presAssocID="{1A21F2D2-CDDD-4DA9-8034-42173781257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C14E6-C9C2-4A0B-93A5-16B832F6BFAA}" type="pres">
      <dgm:prSet presAssocID="{A70CAEDE-6697-42A8-AB51-8ECE57581D6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ACC57-182B-426E-9DD6-088E9473E936}" type="pres">
      <dgm:prSet presAssocID="{59ECA3B6-3370-4AA0-B126-752B1E9DDDA8}" presName="base" presStyleLbl="dkBgShp" presStyleIdx="1" presStyleCnt="2"/>
      <dgm:spPr/>
    </dgm:pt>
  </dgm:ptLst>
  <dgm:cxnLst>
    <dgm:cxn modelId="{8BE9C27C-7730-4E71-912F-514211473D1E}" srcId="{59ECA3B6-3370-4AA0-B126-752B1E9DDDA8}" destId="{A7139192-6AF0-44FF-95AD-32EE6ADDF38E}" srcOrd="0" destOrd="0" parTransId="{11048033-EDB1-443A-A6D6-07F9D2DB8F08}" sibTransId="{02A33835-9324-4431-A48B-ED59E63779CF}"/>
    <dgm:cxn modelId="{D4143D0A-0BA8-4AE6-80BD-6424FBE27EEC}" srcId="{CE6B8203-DF80-4F1F-AB73-211FCBD160F6}" destId="{59ECA3B6-3370-4AA0-B126-752B1E9DDDA8}" srcOrd="0" destOrd="0" parTransId="{826E6DE7-91D6-409E-AAEF-B9410EE082D4}" sibTransId="{236D8A26-8DD6-4EDF-9E42-D5997468BD0A}"/>
    <dgm:cxn modelId="{92393F1D-2698-4131-905D-359EC39788A2}" type="presOf" srcId="{59ECA3B6-3370-4AA0-B126-752B1E9DDDA8}" destId="{2C114058-68B4-49EB-96B3-A5B18E08DE80}" srcOrd="0" destOrd="0" presId="urn:microsoft.com/office/officeart/2005/8/layout/hList3"/>
    <dgm:cxn modelId="{ADFAE71B-4B12-44A8-B3D3-B9356D8C04FE}" type="presOf" srcId="{A70CAEDE-6697-42A8-AB51-8ECE57581D6E}" destId="{5EBC14E6-C9C2-4A0B-93A5-16B832F6BFAA}" srcOrd="0" destOrd="0" presId="urn:microsoft.com/office/officeart/2005/8/layout/hList3"/>
    <dgm:cxn modelId="{8018E4CF-FDA1-46F3-A7BD-54C184AC3EE3}" type="presOf" srcId="{A7139192-6AF0-44FF-95AD-32EE6ADDF38E}" destId="{D71410DB-B694-4676-8BDF-9B7F1298B8DD}" srcOrd="0" destOrd="0" presId="urn:microsoft.com/office/officeart/2005/8/layout/hList3"/>
    <dgm:cxn modelId="{97F4F838-72F1-460A-A8B7-C3E1E82F8DEB}" srcId="{59ECA3B6-3370-4AA0-B126-752B1E9DDDA8}" destId="{1A21F2D2-CDDD-4DA9-8034-421737812572}" srcOrd="1" destOrd="0" parTransId="{7D2CAE21-7BD6-4DA3-8127-4CB3963E69B1}" sibTransId="{7F11561C-DE8B-4EB3-A283-363B93D23E62}"/>
    <dgm:cxn modelId="{B185DDB9-1AF2-4CD4-BF0F-8BF5B67E82A9}" type="presOf" srcId="{1A21F2D2-CDDD-4DA9-8034-421737812572}" destId="{9008B9C1-A345-4050-8B14-533260AD8D8A}" srcOrd="0" destOrd="0" presId="urn:microsoft.com/office/officeart/2005/8/layout/hList3"/>
    <dgm:cxn modelId="{692180FB-AFA2-4754-87FC-EEC838DDD8B2}" type="presOf" srcId="{CE6B8203-DF80-4F1F-AB73-211FCBD160F6}" destId="{2A4D6636-39C5-4CE1-ABCF-D455D56CD75D}" srcOrd="0" destOrd="0" presId="urn:microsoft.com/office/officeart/2005/8/layout/hList3"/>
    <dgm:cxn modelId="{C16F59A9-8532-43A3-98DF-5D4FA44B1FD1}" srcId="{59ECA3B6-3370-4AA0-B126-752B1E9DDDA8}" destId="{A70CAEDE-6697-42A8-AB51-8ECE57581D6E}" srcOrd="2" destOrd="0" parTransId="{39C4442F-8DE9-4458-9230-039F5941A023}" sibTransId="{D87CECCA-9CC9-4FC9-8697-4A33B18F9BDC}"/>
    <dgm:cxn modelId="{643734EE-6248-4457-B505-F23EDC161202}" type="presParOf" srcId="{2A4D6636-39C5-4CE1-ABCF-D455D56CD75D}" destId="{2C114058-68B4-49EB-96B3-A5B18E08DE80}" srcOrd="0" destOrd="0" presId="urn:microsoft.com/office/officeart/2005/8/layout/hList3"/>
    <dgm:cxn modelId="{D3047A27-F38B-4336-92BA-8AFF2FAF7582}" type="presParOf" srcId="{2A4D6636-39C5-4CE1-ABCF-D455D56CD75D}" destId="{B99A6983-7EA6-4240-8ACC-EB838E28B464}" srcOrd="1" destOrd="0" presId="urn:microsoft.com/office/officeart/2005/8/layout/hList3"/>
    <dgm:cxn modelId="{80CC19D2-5CAE-4A08-AB12-F5DC0F1E4BA6}" type="presParOf" srcId="{B99A6983-7EA6-4240-8ACC-EB838E28B464}" destId="{D71410DB-B694-4676-8BDF-9B7F1298B8DD}" srcOrd="0" destOrd="0" presId="urn:microsoft.com/office/officeart/2005/8/layout/hList3"/>
    <dgm:cxn modelId="{0349F001-E767-4210-A979-3E3E6A0A3D0A}" type="presParOf" srcId="{B99A6983-7EA6-4240-8ACC-EB838E28B464}" destId="{9008B9C1-A345-4050-8B14-533260AD8D8A}" srcOrd="1" destOrd="0" presId="urn:microsoft.com/office/officeart/2005/8/layout/hList3"/>
    <dgm:cxn modelId="{07CF0ED4-D820-478E-9D0A-CE45F40279E5}" type="presParOf" srcId="{B99A6983-7EA6-4240-8ACC-EB838E28B464}" destId="{5EBC14E6-C9C2-4A0B-93A5-16B832F6BFAA}" srcOrd="2" destOrd="0" presId="urn:microsoft.com/office/officeart/2005/8/layout/hList3"/>
    <dgm:cxn modelId="{E390E4B4-71C2-4E3C-B0B8-A67EBB966224}" type="presParOf" srcId="{2A4D6636-39C5-4CE1-ABCF-D455D56CD75D}" destId="{6C1ACC57-182B-426E-9DD6-088E9473E936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5C71E3-DFEB-48A4-96AD-EAFF6BC643D1}">
      <dsp:nvSpPr>
        <dsp:cNvPr id="0" name=""/>
        <dsp:cNvSpPr/>
      </dsp:nvSpPr>
      <dsp:spPr>
        <a:xfrm>
          <a:off x="4098607" y="1540210"/>
          <a:ext cx="2819390" cy="631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859"/>
              </a:lnTo>
              <a:lnTo>
                <a:pt x="2819390" y="378859"/>
              </a:lnTo>
              <a:lnTo>
                <a:pt x="2819390" y="6314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67495-797A-4C48-A2AA-14C16455453F}">
      <dsp:nvSpPr>
        <dsp:cNvPr id="0" name=""/>
        <dsp:cNvSpPr/>
      </dsp:nvSpPr>
      <dsp:spPr>
        <a:xfrm>
          <a:off x="4052887" y="1540210"/>
          <a:ext cx="91440" cy="6314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14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C0EAC-5560-4F0E-BCE2-F2535092706D}">
      <dsp:nvSpPr>
        <dsp:cNvPr id="0" name=""/>
        <dsp:cNvSpPr/>
      </dsp:nvSpPr>
      <dsp:spPr>
        <a:xfrm>
          <a:off x="1279193" y="1540210"/>
          <a:ext cx="2819414" cy="631488"/>
        </a:xfrm>
        <a:custGeom>
          <a:avLst/>
          <a:gdLst/>
          <a:ahLst/>
          <a:cxnLst/>
          <a:rect l="0" t="0" r="0" b="0"/>
          <a:pathLst>
            <a:path>
              <a:moveTo>
                <a:pt x="2819414" y="0"/>
              </a:moveTo>
              <a:lnTo>
                <a:pt x="2819414" y="378859"/>
              </a:lnTo>
              <a:lnTo>
                <a:pt x="0" y="378859"/>
              </a:lnTo>
              <a:lnTo>
                <a:pt x="0" y="6314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3194E-4B04-4040-8865-21A0EE825593}">
      <dsp:nvSpPr>
        <dsp:cNvPr id="0" name=""/>
        <dsp:cNvSpPr/>
      </dsp:nvSpPr>
      <dsp:spPr>
        <a:xfrm>
          <a:off x="2895611" y="304805"/>
          <a:ext cx="2405992" cy="1235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Treatments</a:t>
          </a:r>
          <a:endParaRPr lang="en-US" sz="3600" kern="1200" dirty="0"/>
        </a:p>
      </dsp:txBody>
      <dsp:txXfrm>
        <a:off x="2895611" y="304805"/>
        <a:ext cx="2405992" cy="1235405"/>
      </dsp:txXfrm>
    </dsp:sp>
    <dsp:sp modelId="{172D9254-0759-468A-9626-43037561A675}">
      <dsp:nvSpPr>
        <dsp:cNvPr id="0" name=""/>
        <dsp:cNvSpPr/>
      </dsp:nvSpPr>
      <dsp:spPr>
        <a:xfrm>
          <a:off x="76196" y="2171699"/>
          <a:ext cx="2405992" cy="120299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Medicine</a:t>
          </a:r>
          <a:endParaRPr lang="en-US" sz="3600" kern="1200" dirty="0"/>
        </a:p>
      </dsp:txBody>
      <dsp:txXfrm>
        <a:off x="76196" y="2171699"/>
        <a:ext cx="2405992" cy="1202996"/>
      </dsp:txXfrm>
    </dsp:sp>
    <dsp:sp modelId="{510118AE-FE2D-4513-9B1F-4D190F138E58}">
      <dsp:nvSpPr>
        <dsp:cNvPr id="0" name=""/>
        <dsp:cNvSpPr/>
      </dsp:nvSpPr>
      <dsp:spPr>
        <a:xfrm>
          <a:off x="2895611" y="2171699"/>
          <a:ext cx="2405992" cy="1202996"/>
        </a:xfrm>
        <a:prstGeom prst="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Behavior Therapy</a:t>
          </a:r>
          <a:endParaRPr lang="en-US" sz="3600" kern="1200" dirty="0"/>
        </a:p>
      </dsp:txBody>
      <dsp:txXfrm>
        <a:off x="2895611" y="2171699"/>
        <a:ext cx="2405992" cy="1202996"/>
      </dsp:txXfrm>
    </dsp:sp>
    <dsp:sp modelId="{02DA09C0-AC1A-4E76-9418-972E5C8FC9C0}">
      <dsp:nvSpPr>
        <dsp:cNvPr id="0" name=""/>
        <dsp:cNvSpPr/>
      </dsp:nvSpPr>
      <dsp:spPr>
        <a:xfrm>
          <a:off x="5715001" y="2171699"/>
          <a:ext cx="2405992" cy="1202996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Alternative Therapies</a:t>
          </a:r>
          <a:endParaRPr lang="en-US" sz="3600" kern="1200" dirty="0"/>
        </a:p>
      </dsp:txBody>
      <dsp:txXfrm>
        <a:off x="5715001" y="2171699"/>
        <a:ext cx="2405992" cy="12029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14058-68B4-49EB-96B3-A5B18E08DE80}">
      <dsp:nvSpPr>
        <dsp:cNvPr id="0" name=""/>
        <dsp:cNvSpPr/>
      </dsp:nvSpPr>
      <dsp:spPr>
        <a:xfrm>
          <a:off x="0" y="0"/>
          <a:ext cx="8077200" cy="1600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Alternative Therapies</a:t>
          </a:r>
          <a:endParaRPr lang="en-US" sz="6200" kern="1200" dirty="0"/>
        </a:p>
      </dsp:txBody>
      <dsp:txXfrm>
        <a:off x="0" y="0"/>
        <a:ext cx="8077200" cy="1600200"/>
      </dsp:txXfrm>
    </dsp:sp>
    <dsp:sp modelId="{D71410DB-B694-4676-8BDF-9B7F1298B8DD}">
      <dsp:nvSpPr>
        <dsp:cNvPr id="0" name=""/>
        <dsp:cNvSpPr/>
      </dsp:nvSpPr>
      <dsp:spPr>
        <a:xfrm>
          <a:off x="3943" y="1600200"/>
          <a:ext cx="2689770" cy="336042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Speech Therapy</a:t>
          </a:r>
          <a:endParaRPr lang="en-US" sz="3200" kern="1200" dirty="0"/>
        </a:p>
      </dsp:txBody>
      <dsp:txXfrm>
        <a:off x="3943" y="1600200"/>
        <a:ext cx="2689770" cy="3360420"/>
      </dsp:txXfrm>
    </dsp:sp>
    <dsp:sp modelId="{9008B9C1-A345-4050-8B14-533260AD8D8A}">
      <dsp:nvSpPr>
        <dsp:cNvPr id="0" name=""/>
        <dsp:cNvSpPr/>
      </dsp:nvSpPr>
      <dsp:spPr>
        <a:xfrm>
          <a:off x="2693714" y="1600200"/>
          <a:ext cx="2689770" cy="336042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Occupational Therapy</a:t>
          </a:r>
          <a:endParaRPr lang="en-US" sz="3200" kern="1200" dirty="0"/>
        </a:p>
      </dsp:txBody>
      <dsp:txXfrm>
        <a:off x="2693714" y="1600200"/>
        <a:ext cx="2689770" cy="3360420"/>
      </dsp:txXfrm>
    </dsp:sp>
    <dsp:sp modelId="{5EBC14E6-C9C2-4A0B-93A5-16B832F6BFAA}">
      <dsp:nvSpPr>
        <dsp:cNvPr id="0" name=""/>
        <dsp:cNvSpPr/>
      </dsp:nvSpPr>
      <dsp:spPr>
        <a:xfrm>
          <a:off x="5383485" y="1600200"/>
          <a:ext cx="2689770" cy="336042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Physical Therapy</a:t>
          </a:r>
          <a:endParaRPr lang="en-US" sz="3200" kern="1200" dirty="0"/>
        </a:p>
      </dsp:txBody>
      <dsp:txXfrm>
        <a:off x="5383485" y="1600200"/>
        <a:ext cx="2689770" cy="3360420"/>
      </dsp:txXfrm>
    </dsp:sp>
    <dsp:sp modelId="{6C1ACC57-182B-426E-9DD6-088E9473E936}">
      <dsp:nvSpPr>
        <dsp:cNvPr id="0" name=""/>
        <dsp:cNvSpPr/>
      </dsp:nvSpPr>
      <dsp:spPr>
        <a:xfrm>
          <a:off x="0" y="4960619"/>
          <a:ext cx="8077200" cy="3733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F215792-2D67-4057-B6D5-6E341A5AEA8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F54B4BB-E0F6-484E-AC4D-D3DA243CF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5792-2D67-4057-B6D5-6E341A5AEA8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B4BB-E0F6-484E-AC4D-D3DA243CF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5792-2D67-4057-B6D5-6E341A5AEA8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B4BB-E0F6-484E-AC4D-D3DA243CF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5792-2D67-4057-B6D5-6E341A5AEA8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B4BB-E0F6-484E-AC4D-D3DA243CF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5792-2D67-4057-B6D5-6E341A5AEA8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B4BB-E0F6-484E-AC4D-D3DA243CF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5792-2D67-4057-B6D5-6E341A5AEA8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B4BB-E0F6-484E-AC4D-D3DA243CF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215792-2D67-4057-B6D5-6E341A5AEA8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54B4BB-E0F6-484E-AC4D-D3DA243CF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F215792-2D67-4057-B6D5-6E341A5AEA8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F54B4BB-E0F6-484E-AC4D-D3DA243CF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5792-2D67-4057-B6D5-6E341A5AEA8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B4BB-E0F6-484E-AC4D-D3DA243CF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5792-2D67-4057-B6D5-6E341A5AEA8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B4BB-E0F6-484E-AC4D-D3DA243CF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5792-2D67-4057-B6D5-6E341A5AEA8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B4BB-E0F6-484E-AC4D-D3DA243CF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F215792-2D67-4057-B6D5-6E341A5AEA8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F54B4BB-E0F6-484E-AC4D-D3DA243CF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Treatments for Autism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Preston Bradsher, Phylicia Brown, Mingo Cue, Megan Daniel, and Meera Ravi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Behavior Therapy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Includes</a:t>
            </a:r>
          </a:p>
          <a:p>
            <a:pPr lvl="2"/>
            <a:r>
              <a:rPr lang="en-US" sz="2400" dirty="0" smtClean="0"/>
              <a:t>Role playing</a:t>
            </a:r>
          </a:p>
          <a:p>
            <a:pPr lvl="2"/>
            <a:r>
              <a:rPr lang="en-US" sz="2400" dirty="0" smtClean="0"/>
              <a:t>Exposure to dreaded situation</a:t>
            </a:r>
          </a:p>
          <a:p>
            <a:pPr lvl="2"/>
            <a:r>
              <a:rPr lang="en-US" sz="2400" dirty="0" smtClean="0"/>
              <a:t>Demonstrate courageous behaviors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230122"/>
            <a:ext cx="3496467" cy="44754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Behavior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 a wide range of techniques that utilize positive reinforcement</a:t>
            </a:r>
          </a:p>
          <a:p>
            <a:r>
              <a:rPr lang="en-US" dirty="0" smtClean="0"/>
              <a:t>Intended to increase helpful behaviors and decrease actions that are harmful or slow the learning process</a:t>
            </a:r>
          </a:p>
          <a:p>
            <a:r>
              <a:rPr lang="en-US" dirty="0" smtClean="0"/>
              <a:t>Can be used on a wide range of ages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Behavioral Analysis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Promotes pleasant learning and positive social interactions</a:t>
            </a:r>
          </a:p>
          <a:p>
            <a:pPr lvl="1"/>
            <a:r>
              <a:rPr lang="en-US" dirty="0" smtClean="0"/>
              <a:t>Specifically</a:t>
            </a:r>
          </a:p>
          <a:p>
            <a:pPr lvl="2"/>
            <a:r>
              <a:rPr lang="en-US" dirty="0" smtClean="0"/>
              <a:t>Eye contact</a:t>
            </a:r>
          </a:p>
          <a:p>
            <a:pPr lvl="2"/>
            <a:r>
              <a:rPr lang="en-US" dirty="0" smtClean="0"/>
              <a:t>Listening</a:t>
            </a:r>
          </a:p>
          <a:p>
            <a:pPr lvl="2"/>
            <a:r>
              <a:rPr lang="en-US" dirty="0" smtClean="0"/>
              <a:t>Replication</a:t>
            </a:r>
          </a:p>
          <a:p>
            <a:pPr lvl="2"/>
            <a:r>
              <a:rPr lang="en-US" dirty="0" smtClean="0"/>
              <a:t>Reading </a:t>
            </a:r>
          </a:p>
          <a:p>
            <a:pPr lvl="2"/>
            <a:r>
              <a:rPr lang="en-US" dirty="0" smtClean="0"/>
              <a:t>Communicating</a:t>
            </a:r>
          </a:p>
          <a:p>
            <a:pPr lvl="2"/>
            <a:r>
              <a:rPr lang="en-US" dirty="0" smtClean="0"/>
              <a:t>Understanding other’s point of view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Floor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Adults interact with kids at their level</a:t>
            </a:r>
          </a:p>
          <a:p>
            <a:r>
              <a:rPr lang="en-US" dirty="0" smtClean="0"/>
              <a:t>Includes interactions during play  </a:t>
            </a:r>
          </a:p>
          <a:p>
            <a:pPr>
              <a:buFont typeface="Arial"/>
              <a:buChar char="•"/>
            </a:pPr>
            <a:r>
              <a:rPr lang="en-US" dirty="0" smtClean="0"/>
              <a:t>Intends to promote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Self instruction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Intimacy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Complex communication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Emotional thinking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Development of emotional thoughts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Time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Encourages</a:t>
            </a:r>
          </a:p>
          <a:p>
            <a:pPr lvl="2"/>
            <a:r>
              <a:rPr lang="en-US" dirty="0" smtClean="0"/>
              <a:t>Shared attention</a:t>
            </a:r>
          </a:p>
          <a:p>
            <a:pPr lvl="2"/>
            <a:r>
              <a:rPr lang="en-US" dirty="0" smtClean="0"/>
              <a:t>Problem solving</a:t>
            </a:r>
          </a:p>
          <a:p>
            <a:pPr lvl="2"/>
            <a:r>
              <a:rPr lang="en-US" dirty="0" smtClean="0"/>
              <a:t>Logical thinking</a:t>
            </a:r>
          </a:p>
          <a:p>
            <a:r>
              <a:rPr lang="en-US" dirty="0" smtClean="0"/>
              <a:t>Effective in daily lives</a:t>
            </a:r>
          </a:p>
          <a:p>
            <a:r>
              <a:rPr lang="en-US" dirty="0" smtClean="0"/>
              <a:t>Typical time duration is 2 to 5 hours per day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219200"/>
            <a:ext cx="4495800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Pivotal Response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Derived from Applied Behavioral Analysis</a:t>
            </a:r>
          </a:p>
          <a:p>
            <a:r>
              <a:rPr lang="en-US" dirty="0" smtClean="0"/>
              <a:t>One of the most studied and endorsed behavioral therapies</a:t>
            </a:r>
          </a:p>
          <a:p>
            <a:r>
              <a:rPr lang="en-US" dirty="0" smtClean="0"/>
              <a:t>Typically a lifestyle adopted by the family</a:t>
            </a:r>
          </a:p>
          <a:p>
            <a:r>
              <a:rPr lang="en-US" dirty="0" smtClean="0"/>
              <a:t>Most useful with younger kids</a:t>
            </a:r>
          </a:p>
          <a:p>
            <a:r>
              <a:rPr lang="en-US" dirty="0" smtClean="0"/>
              <a:t>Endorses interactions initiated by the child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Pivotal Response Treatment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Targets important areas of development</a:t>
            </a:r>
          </a:p>
          <a:p>
            <a:pPr lvl="2"/>
            <a:r>
              <a:rPr lang="en-US" dirty="0" smtClean="0"/>
              <a:t>Motivation</a:t>
            </a:r>
          </a:p>
          <a:p>
            <a:pPr lvl="2"/>
            <a:r>
              <a:rPr lang="en-US" dirty="0" smtClean="0"/>
              <a:t>Self management</a:t>
            </a:r>
          </a:p>
          <a:p>
            <a:pPr lvl="2"/>
            <a:r>
              <a:rPr lang="en-US" dirty="0" smtClean="0"/>
              <a:t>Self initiated interactions</a:t>
            </a:r>
          </a:p>
          <a:p>
            <a:pPr lvl="2"/>
            <a:r>
              <a:rPr lang="en-US" dirty="0" smtClean="0"/>
              <a:t>Response to multiple stimuli</a:t>
            </a:r>
          </a:p>
          <a:p>
            <a:r>
              <a:rPr lang="en-US" dirty="0" smtClean="0"/>
              <a:t>Goals</a:t>
            </a:r>
          </a:p>
          <a:p>
            <a:pPr lvl="2"/>
            <a:r>
              <a:rPr lang="en-US" dirty="0" smtClean="0"/>
              <a:t>To Develop of language</a:t>
            </a:r>
          </a:p>
          <a:p>
            <a:pPr lvl="2"/>
            <a:r>
              <a:rPr lang="en-US" dirty="0" smtClean="0"/>
              <a:t>To promote positive social behaviors</a:t>
            </a:r>
          </a:p>
          <a:p>
            <a:pPr lvl="2"/>
            <a:r>
              <a:rPr lang="en-US" dirty="0" smtClean="0"/>
              <a:t>To reduce distraction due to self-stimulating actions </a:t>
            </a:r>
          </a:p>
          <a:p>
            <a:r>
              <a:rPr lang="en-US" dirty="0" smtClean="0"/>
              <a:t>Usually implemented in 6 sections </a:t>
            </a:r>
          </a:p>
          <a:p>
            <a:pPr lvl="1"/>
            <a:r>
              <a:rPr lang="en-US" dirty="0" smtClean="0"/>
              <a:t>Both prearranged and spontaneous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/>
          <a:lstStyle/>
          <a:p>
            <a:r>
              <a:rPr lang="en-US" dirty="0" smtClean="0"/>
              <a:t>Example of Behavior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/>
          <a:lstStyle/>
          <a:p>
            <a:r>
              <a:rPr lang="en-US" dirty="0" smtClean="0"/>
              <a:t>FITBI</a:t>
            </a:r>
          </a:p>
          <a:p>
            <a:pPr lvl="1"/>
            <a:r>
              <a:rPr lang="en-US" dirty="0" smtClean="0"/>
              <a:t>Family-Implemented Treatment for Behavioral Inflexibility</a:t>
            </a:r>
          </a:p>
          <a:p>
            <a:pPr lvl="1"/>
            <a:r>
              <a:rPr lang="en-US" dirty="0" smtClean="0"/>
              <a:t>Targeted repetitive behaviors found in autism</a:t>
            </a:r>
          </a:p>
          <a:p>
            <a:pPr lvl="1"/>
            <a:r>
              <a:rPr lang="en-US" dirty="0" smtClean="0"/>
              <a:t>A therapist and parents of five children with autism used FITBI in clinic setting for 12 weeks</a:t>
            </a:r>
          </a:p>
          <a:p>
            <a:pPr lvl="2"/>
            <a:r>
              <a:rPr lang="en-US" dirty="0" smtClean="0"/>
              <a:t>Noteworthy reductions in repetitive behavior found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066800"/>
          </a:xfrm>
        </p:spPr>
        <p:txBody>
          <a:bodyPr/>
          <a:lstStyle/>
          <a:p>
            <a:r>
              <a:rPr lang="en-US" dirty="0" err="1" smtClean="0"/>
              <a:t>Carly</a:t>
            </a:r>
            <a:r>
              <a:rPr lang="en-US" dirty="0" smtClean="0"/>
              <a:t> Fleischmann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 year old living with autism</a:t>
            </a:r>
          </a:p>
          <a:p>
            <a:r>
              <a:rPr lang="en-US" dirty="0" smtClean="0"/>
              <a:t>Used expensive and intense therapy, now is becoming more socially functional</a:t>
            </a:r>
          </a:p>
          <a:p>
            <a:r>
              <a:rPr lang="en-US" dirty="0" smtClean="0"/>
              <a:t>Mentally advance despite physical disability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r>
              <a:rPr lang="en-US" dirty="0" smtClean="0"/>
              <a:t>Judy Simpson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251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former music therapist and is the director of government relations at the American Music Therapy Association</a:t>
            </a:r>
          </a:p>
          <a:p>
            <a:r>
              <a:rPr lang="en-US" dirty="0" smtClean="0"/>
              <a:t>Has a 15 year old daughter Janna has autism along with a speech impairment and a seizure disorder </a:t>
            </a:r>
          </a:p>
          <a:p>
            <a:r>
              <a:rPr lang="en-US" dirty="0" smtClean="0"/>
              <a:t>Judy uses music and singing as a way to get her daughter to engage in every day activities such as taking a bath, brushing her teeth, etc. </a:t>
            </a:r>
          </a:p>
          <a:p>
            <a:pPr lvl="1"/>
            <a:r>
              <a:rPr lang="en-US" dirty="0" smtClean="0"/>
              <a:t>more friendly alternative to verbal instruction in helping her overcome social and behavioral problems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544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609600" y="838200"/>
          <a:ext cx="8077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52578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with Speech and Communication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4041648" cy="457200"/>
          </a:xfrm>
        </p:spPr>
        <p:txBody>
          <a:bodyPr/>
          <a:lstStyle/>
          <a:p>
            <a:r>
              <a:rPr lang="en-US" dirty="0" smtClean="0"/>
              <a:t>Speech Problems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8200" y="1752600"/>
            <a:ext cx="4041775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 Problems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362200"/>
            <a:ext cx="4041648" cy="4232519"/>
          </a:xfrm>
        </p:spPr>
        <p:txBody>
          <a:bodyPr/>
          <a:lstStyle/>
          <a:p>
            <a:r>
              <a:rPr lang="en-US" dirty="0" smtClean="0"/>
              <a:t>Screaming</a:t>
            </a:r>
          </a:p>
          <a:p>
            <a:r>
              <a:rPr lang="en-US" dirty="0" smtClean="0"/>
              <a:t>Repeating words or phrases</a:t>
            </a:r>
          </a:p>
          <a:p>
            <a:r>
              <a:rPr lang="en-US" dirty="0" smtClean="0"/>
              <a:t>Being nonverbal</a:t>
            </a:r>
            <a:endParaRPr lang="en-US" dirty="0"/>
          </a:p>
          <a:p>
            <a:pPr lvl="1"/>
            <a:r>
              <a:rPr lang="en-US" dirty="0" smtClean="0"/>
              <a:t>Grunting</a:t>
            </a:r>
            <a:endParaRPr lang="en-US" dirty="0"/>
          </a:p>
          <a:p>
            <a:pPr lvl="1"/>
            <a:r>
              <a:rPr lang="en-US" dirty="0" smtClean="0"/>
              <a:t>Humming</a:t>
            </a:r>
            <a:endParaRPr lang="en-US" dirty="0"/>
          </a:p>
          <a:p>
            <a:pPr lvl="1"/>
            <a:r>
              <a:rPr lang="en-US" dirty="0" smtClean="0"/>
              <a:t>Babbling 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18304" y="2362200"/>
            <a:ext cx="4041775" cy="4232519"/>
          </a:xfrm>
        </p:spPr>
        <p:txBody>
          <a:bodyPr/>
          <a:lstStyle/>
          <a:p>
            <a:r>
              <a:rPr lang="en-US" dirty="0"/>
              <a:t>Poor conversational </a:t>
            </a:r>
            <a:r>
              <a:rPr lang="en-US" dirty="0" smtClean="0"/>
              <a:t>skills</a:t>
            </a:r>
            <a:endParaRPr lang="en-US" dirty="0"/>
          </a:p>
          <a:p>
            <a:r>
              <a:rPr lang="en-US" dirty="0" smtClean="0"/>
              <a:t>Trouble </a:t>
            </a:r>
            <a:r>
              <a:rPr lang="en-US" dirty="0"/>
              <a:t>understanding word </a:t>
            </a:r>
            <a:r>
              <a:rPr lang="en-US" dirty="0" smtClean="0"/>
              <a:t>meaning</a:t>
            </a:r>
            <a:endParaRPr lang="en-US" dirty="0"/>
          </a:p>
          <a:p>
            <a:r>
              <a:rPr lang="en-US" dirty="0" smtClean="0"/>
              <a:t>Lack </a:t>
            </a:r>
            <a:r>
              <a:rPr lang="en-US" dirty="0"/>
              <a:t>of creative </a:t>
            </a:r>
            <a:r>
              <a:rPr lang="en-US" dirty="0" smtClean="0"/>
              <a:t>language</a:t>
            </a:r>
            <a:endParaRPr lang="en-US" dirty="0"/>
          </a:p>
          <a:p>
            <a:r>
              <a:rPr lang="en-US" dirty="0" smtClean="0"/>
              <a:t>Inability </a:t>
            </a:r>
            <a:r>
              <a:rPr lang="en-US" dirty="0"/>
              <a:t>to pick up on verbal and nonverbal social cues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/>
              <a:t>Goals of Speech Therapy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Articulate </a:t>
            </a:r>
            <a:r>
              <a:rPr lang="en-US" dirty="0" smtClean="0"/>
              <a:t>words</a:t>
            </a:r>
            <a:endParaRPr lang="en-US" dirty="0"/>
          </a:p>
          <a:p>
            <a:r>
              <a:rPr lang="en-US" dirty="0" smtClean="0"/>
              <a:t>Communicate </a:t>
            </a:r>
            <a:r>
              <a:rPr lang="en-US" dirty="0"/>
              <a:t>verbally and </a:t>
            </a:r>
            <a:r>
              <a:rPr lang="en-US" dirty="0" smtClean="0"/>
              <a:t>nonverbally</a:t>
            </a:r>
            <a:endParaRPr lang="en-US" dirty="0"/>
          </a:p>
          <a:p>
            <a:r>
              <a:rPr lang="en-US" dirty="0" smtClean="0"/>
              <a:t>Develop </a:t>
            </a:r>
            <a:r>
              <a:rPr lang="en-US" dirty="0"/>
              <a:t>conversational </a:t>
            </a:r>
            <a:r>
              <a:rPr lang="en-US" dirty="0" smtClean="0"/>
              <a:t>skills</a:t>
            </a:r>
            <a:endParaRPr lang="en-US" dirty="0"/>
          </a:p>
          <a:p>
            <a:r>
              <a:rPr lang="en-US" dirty="0" smtClean="0"/>
              <a:t>Comprehend </a:t>
            </a:r>
            <a:r>
              <a:rPr lang="en-US" dirty="0"/>
              <a:t>verbal and nonverbal </a:t>
            </a:r>
            <a:r>
              <a:rPr lang="en-US" dirty="0" smtClean="0"/>
              <a:t>communication</a:t>
            </a:r>
            <a:endParaRPr lang="en-US" dirty="0"/>
          </a:p>
          <a:p>
            <a:r>
              <a:rPr lang="en-US" dirty="0" smtClean="0"/>
              <a:t>Develop </a:t>
            </a:r>
            <a:r>
              <a:rPr lang="en-US" dirty="0"/>
              <a:t>intricate </a:t>
            </a:r>
            <a:r>
              <a:rPr lang="en-US" dirty="0" smtClean="0"/>
              <a:t>sentences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appropriate </a:t>
            </a:r>
            <a:r>
              <a:rPr lang="en-US" dirty="0" smtClean="0"/>
              <a:t>sentences</a:t>
            </a:r>
            <a:endParaRPr lang="en-US" dirty="0"/>
          </a:p>
          <a:p>
            <a:r>
              <a:rPr lang="en-US" dirty="0" smtClean="0"/>
              <a:t>Be </a:t>
            </a:r>
            <a:r>
              <a:rPr lang="en-US" dirty="0"/>
              <a:t>able to express </a:t>
            </a:r>
            <a:r>
              <a:rPr lang="en-US" dirty="0" smtClean="0"/>
              <a:t>ideas</a:t>
            </a:r>
            <a:endParaRPr lang="en-US" dirty="0"/>
          </a:p>
          <a:p>
            <a:r>
              <a:rPr lang="en-US" dirty="0" smtClean="0"/>
              <a:t>Form </a:t>
            </a:r>
            <a:r>
              <a:rPr lang="en-US" dirty="0"/>
              <a:t>relationships through communication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Speech Therapy Techniques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Electronic </a:t>
            </a:r>
            <a:r>
              <a:rPr lang="en-US" dirty="0"/>
              <a:t>“</a:t>
            </a:r>
            <a:r>
              <a:rPr lang="en-US" dirty="0" smtClean="0"/>
              <a:t>talkers”</a:t>
            </a:r>
            <a:endParaRPr lang="en-US" dirty="0"/>
          </a:p>
          <a:p>
            <a:r>
              <a:rPr lang="en-US" dirty="0" smtClean="0"/>
              <a:t>Signing </a:t>
            </a:r>
            <a:r>
              <a:rPr lang="en-US" dirty="0"/>
              <a:t>or </a:t>
            </a:r>
            <a:r>
              <a:rPr lang="en-US" dirty="0" smtClean="0"/>
              <a:t>typing</a:t>
            </a:r>
            <a:endParaRPr lang="en-US" dirty="0"/>
          </a:p>
          <a:p>
            <a:r>
              <a:rPr lang="en-US" dirty="0" smtClean="0"/>
              <a:t>Using </a:t>
            </a:r>
            <a:r>
              <a:rPr lang="en-US" dirty="0"/>
              <a:t>picture boards with </a:t>
            </a:r>
            <a:r>
              <a:rPr lang="en-US" dirty="0" smtClean="0"/>
              <a:t>words</a:t>
            </a:r>
            <a:endParaRPr lang="en-US" dirty="0"/>
          </a:p>
          <a:p>
            <a:r>
              <a:rPr lang="en-US" dirty="0" smtClean="0"/>
              <a:t>Singing songs</a:t>
            </a:r>
            <a:endParaRPr lang="en-US" dirty="0"/>
          </a:p>
          <a:p>
            <a:pPr lvl="1"/>
            <a:r>
              <a:rPr lang="en-US" dirty="0" smtClean="0"/>
              <a:t>To </a:t>
            </a:r>
            <a:r>
              <a:rPr lang="en-US" dirty="0"/>
              <a:t>match rhythm of sentence </a:t>
            </a:r>
            <a:r>
              <a:rPr lang="en-US" dirty="0" smtClean="0"/>
              <a:t>flow</a:t>
            </a:r>
            <a:endParaRPr lang="en-US" dirty="0"/>
          </a:p>
          <a:p>
            <a:r>
              <a:rPr lang="en-US" dirty="0" smtClean="0"/>
              <a:t>Exercising </a:t>
            </a:r>
            <a:r>
              <a:rPr lang="en-US" dirty="0"/>
              <a:t>facial </a:t>
            </a:r>
            <a:r>
              <a:rPr lang="en-US" dirty="0" smtClean="0"/>
              <a:t>muscles</a:t>
            </a:r>
            <a:endParaRPr lang="en-US" dirty="0"/>
          </a:p>
          <a:p>
            <a:pPr lvl="1"/>
            <a:r>
              <a:rPr lang="en-US" dirty="0" smtClean="0"/>
              <a:t>Improves </a:t>
            </a:r>
            <a:r>
              <a:rPr lang="en-US" dirty="0"/>
              <a:t>articulation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438400"/>
            <a:ext cx="4800600" cy="318039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066800"/>
          </a:xfrm>
        </p:spPr>
        <p:txBody>
          <a:bodyPr/>
          <a:lstStyle/>
          <a:p>
            <a:r>
              <a:rPr lang="en-US" dirty="0"/>
              <a:t>Occupational </a:t>
            </a:r>
            <a:r>
              <a:rPr lang="en-US" dirty="0" smtClean="0"/>
              <a:t>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>
            <a:normAutofit/>
          </a:bodyPr>
          <a:lstStyle/>
          <a:p>
            <a:r>
              <a:rPr lang="en-US" dirty="0"/>
              <a:t>Program designed specifically for the patient according to </a:t>
            </a:r>
            <a:r>
              <a:rPr lang="en-US" dirty="0" smtClean="0"/>
              <a:t>his/her…</a:t>
            </a:r>
            <a:endParaRPr lang="en-US" dirty="0"/>
          </a:p>
          <a:p>
            <a:pPr lvl="1"/>
            <a:r>
              <a:rPr lang="en-US" dirty="0" smtClean="0"/>
              <a:t>Interaction </a:t>
            </a:r>
            <a:r>
              <a:rPr lang="en-US" dirty="0"/>
              <a:t>with </a:t>
            </a:r>
            <a:r>
              <a:rPr lang="en-US" dirty="0" smtClean="0"/>
              <a:t>environments</a:t>
            </a:r>
            <a:endParaRPr lang="en-US" dirty="0"/>
          </a:p>
          <a:p>
            <a:pPr lvl="1"/>
            <a:r>
              <a:rPr lang="en-US" dirty="0" smtClean="0"/>
              <a:t>Attention </a:t>
            </a:r>
            <a:r>
              <a:rPr lang="en-US" dirty="0"/>
              <a:t>span and </a:t>
            </a:r>
            <a:r>
              <a:rPr lang="en-US" dirty="0" smtClean="0"/>
              <a:t>stamina</a:t>
            </a:r>
            <a:endParaRPr lang="en-US" dirty="0"/>
          </a:p>
          <a:p>
            <a:pPr lvl="1"/>
            <a:r>
              <a:rPr lang="en-US" dirty="0" smtClean="0"/>
              <a:t>Transitions </a:t>
            </a:r>
            <a:r>
              <a:rPr lang="en-US" dirty="0"/>
              <a:t>between </a:t>
            </a:r>
            <a:r>
              <a:rPr lang="en-US" dirty="0" smtClean="0"/>
              <a:t>activities</a:t>
            </a:r>
            <a:endParaRPr lang="en-US" dirty="0"/>
          </a:p>
          <a:p>
            <a:pPr lvl="1"/>
            <a:r>
              <a:rPr lang="en-US" dirty="0" smtClean="0"/>
              <a:t>Play skills</a:t>
            </a:r>
            <a:endParaRPr lang="en-US" dirty="0"/>
          </a:p>
          <a:p>
            <a:pPr lvl="1"/>
            <a:r>
              <a:rPr lang="en-US" dirty="0" smtClean="0"/>
              <a:t>Need </a:t>
            </a:r>
            <a:r>
              <a:rPr lang="en-US" dirty="0"/>
              <a:t>for personal </a:t>
            </a:r>
            <a:r>
              <a:rPr lang="en-US" dirty="0" smtClean="0"/>
              <a:t>space</a:t>
            </a:r>
            <a:endParaRPr lang="en-US" dirty="0"/>
          </a:p>
          <a:p>
            <a:pPr lvl="1"/>
            <a:r>
              <a:rPr lang="en-US" dirty="0" smtClean="0"/>
              <a:t>Response </a:t>
            </a:r>
            <a:r>
              <a:rPr lang="en-US" dirty="0"/>
              <a:t>to touch and other </a:t>
            </a:r>
            <a:r>
              <a:rPr lang="en-US" dirty="0" smtClean="0"/>
              <a:t>stimuli</a:t>
            </a:r>
            <a:endParaRPr lang="en-US" dirty="0"/>
          </a:p>
          <a:p>
            <a:pPr lvl="1"/>
            <a:r>
              <a:rPr lang="en-US" dirty="0" smtClean="0"/>
              <a:t>Motor </a:t>
            </a:r>
            <a:r>
              <a:rPr lang="en-US" dirty="0"/>
              <a:t>skills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/>
              <a:t>Occupational Therapy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/>
          </a:bodyPr>
          <a:lstStyle/>
          <a:p>
            <a:r>
              <a:rPr lang="en-US" dirty="0"/>
              <a:t>Physical activities to teach coordination and body </a:t>
            </a:r>
            <a:r>
              <a:rPr lang="en-US" dirty="0" smtClean="0"/>
              <a:t>awareness </a:t>
            </a:r>
          </a:p>
          <a:p>
            <a:pPr lvl="1"/>
            <a:r>
              <a:rPr lang="en-US" dirty="0" smtClean="0"/>
              <a:t>stringing </a:t>
            </a:r>
            <a:r>
              <a:rPr lang="en-US" dirty="0"/>
              <a:t>beads, </a:t>
            </a:r>
            <a:r>
              <a:rPr lang="en-US" dirty="0" smtClean="0"/>
              <a:t>puzzles</a:t>
            </a:r>
          </a:p>
          <a:p>
            <a:r>
              <a:rPr lang="en-US" dirty="0" smtClean="0"/>
              <a:t>Play </a:t>
            </a:r>
            <a:r>
              <a:rPr lang="en-US" dirty="0"/>
              <a:t>activities for interaction and </a:t>
            </a:r>
            <a:r>
              <a:rPr lang="en-US" dirty="0" smtClean="0"/>
              <a:t>communication</a:t>
            </a:r>
            <a:endParaRPr lang="en-US" dirty="0"/>
          </a:p>
          <a:p>
            <a:r>
              <a:rPr lang="en-US" dirty="0" smtClean="0"/>
              <a:t>Developmental activities</a:t>
            </a:r>
          </a:p>
          <a:p>
            <a:pPr lvl="1"/>
            <a:r>
              <a:rPr lang="en-US" dirty="0" smtClean="0"/>
              <a:t>brush </a:t>
            </a:r>
            <a:r>
              <a:rPr lang="en-US" dirty="0"/>
              <a:t>teeth, comb </a:t>
            </a:r>
            <a:r>
              <a:rPr lang="en-US" dirty="0" smtClean="0"/>
              <a:t>hair</a:t>
            </a:r>
            <a:endParaRPr lang="en-US" dirty="0"/>
          </a:p>
          <a:p>
            <a:r>
              <a:rPr lang="en-US" dirty="0" smtClean="0"/>
              <a:t>Adaptive strategies</a:t>
            </a:r>
          </a:p>
          <a:p>
            <a:pPr lvl="1"/>
            <a:r>
              <a:rPr lang="en-US" dirty="0" smtClean="0"/>
              <a:t>coping with transition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/>
          <a:lstStyle/>
          <a:p>
            <a:r>
              <a:rPr lang="en-US" dirty="0" smtClean="0"/>
              <a:t>Goals of Occupational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Learn daily living </a:t>
            </a:r>
            <a:r>
              <a:rPr lang="en-US" dirty="0" smtClean="0"/>
              <a:t>skills</a:t>
            </a:r>
            <a:endParaRPr lang="en-US" dirty="0"/>
          </a:p>
          <a:p>
            <a:r>
              <a:rPr lang="en-US" dirty="0" smtClean="0"/>
              <a:t>Develop </a:t>
            </a:r>
            <a:r>
              <a:rPr lang="en-US" dirty="0"/>
              <a:t>fine motor </a:t>
            </a:r>
            <a:r>
              <a:rPr lang="en-US" dirty="0" smtClean="0"/>
              <a:t>skills</a:t>
            </a:r>
            <a:endParaRPr lang="en-US" dirty="0"/>
          </a:p>
          <a:p>
            <a:r>
              <a:rPr lang="en-US" dirty="0" smtClean="0"/>
              <a:t>Develop </a:t>
            </a:r>
            <a:r>
              <a:rPr lang="en-US" dirty="0"/>
              <a:t>gross motor </a:t>
            </a:r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walking </a:t>
            </a:r>
          </a:p>
          <a:p>
            <a:pPr lvl="1"/>
            <a:r>
              <a:rPr lang="en-US" dirty="0" smtClean="0"/>
              <a:t>riding </a:t>
            </a:r>
            <a:r>
              <a:rPr lang="en-US" dirty="0"/>
              <a:t>a </a:t>
            </a:r>
            <a:r>
              <a:rPr lang="en-US" dirty="0" smtClean="0"/>
              <a:t>bike</a:t>
            </a:r>
            <a:endParaRPr lang="en-US" dirty="0"/>
          </a:p>
          <a:p>
            <a:r>
              <a:rPr lang="en-US" dirty="0" smtClean="0"/>
              <a:t>Practice </a:t>
            </a:r>
            <a:r>
              <a:rPr lang="en-US" dirty="0"/>
              <a:t>sitting still, posture, and perceptual </a:t>
            </a:r>
            <a:r>
              <a:rPr lang="en-US" dirty="0" smtClean="0"/>
              <a:t>skills </a:t>
            </a:r>
          </a:p>
          <a:p>
            <a:pPr lvl="1"/>
            <a:r>
              <a:rPr lang="en-US" dirty="0" smtClean="0"/>
              <a:t>distinguishing </a:t>
            </a:r>
            <a:r>
              <a:rPr lang="en-US" dirty="0"/>
              <a:t>between shape, size, and </a:t>
            </a:r>
            <a:r>
              <a:rPr lang="en-US" dirty="0" smtClean="0"/>
              <a:t>color</a:t>
            </a:r>
            <a:endParaRPr lang="en-US" dirty="0"/>
          </a:p>
          <a:p>
            <a:r>
              <a:rPr lang="en-US" dirty="0" smtClean="0"/>
              <a:t>Learn </a:t>
            </a:r>
            <a:r>
              <a:rPr lang="en-US" dirty="0"/>
              <a:t>body </a:t>
            </a:r>
            <a:r>
              <a:rPr lang="en-US" dirty="0" smtClean="0"/>
              <a:t>awareness</a:t>
            </a:r>
            <a:endParaRPr lang="en-US" dirty="0"/>
          </a:p>
          <a:p>
            <a:r>
              <a:rPr lang="en-US" dirty="0" smtClean="0"/>
              <a:t>Practice </a:t>
            </a:r>
            <a:r>
              <a:rPr lang="en-US" dirty="0"/>
              <a:t>visual </a:t>
            </a:r>
            <a:r>
              <a:rPr lang="en-US" dirty="0" smtClean="0"/>
              <a:t>skills </a:t>
            </a:r>
          </a:p>
          <a:p>
            <a:pPr lvl="1"/>
            <a:r>
              <a:rPr lang="en-US" dirty="0" smtClean="0"/>
              <a:t>learning </a:t>
            </a:r>
            <a:r>
              <a:rPr lang="en-US" dirty="0"/>
              <a:t>to look at the whole instead of the </a:t>
            </a:r>
            <a:r>
              <a:rPr lang="en-US" dirty="0" smtClean="0"/>
              <a:t>parts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 smtClean="0"/>
              <a:t>Benefits of Occupational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Through occupational therapy, a child may develop the skills </a:t>
            </a:r>
            <a:r>
              <a:rPr lang="en-US" dirty="0" smtClean="0"/>
              <a:t>to…</a:t>
            </a:r>
          </a:p>
          <a:p>
            <a:pPr lvl="1"/>
            <a:r>
              <a:rPr lang="en-US" dirty="0" smtClean="0"/>
              <a:t>Develop relationships</a:t>
            </a:r>
            <a:endParaRPr lang="en-US" dirty="0"/>
          </a:p>
          <a:p>
            <a:pPr lvl="1"/>
            <a:r>
              <a:rPr lang="en-US" dirty="0" smtClean="0"/>
              <a:t>Focus </a:t>
            </a:r>
            <a:r>
              <a:rPr lang="en-US" dirty="0"/>
              <a:t>on </a:t>
            </a:r>
            <a:r>
              <a:rPr lang="en-US" dirty="0" smtClean="0"/>
              <a:t>tasks</a:t>
            </a:r>
            <a:endParaRPr lang="en-US" dirty="0"/>
          </a:p>
          <a:p>
            <a:pPr lvl="1"/>
            <a:r>
              <a:rPr lang="en-US" dirty="0" smtClean="0"/>
              <a:t>Delay gratification</a:t>
            </a:r>
            <a:endParaRPr lang="en-US" dirty="0"/>
          </a:p>
          <a:p>
            <a:pPr lvl="1"/>
            <a:r>
              <a:rPr lang="en-US" dirty="0" smtClean="0"/>
              <a:t>Play </a:t>
            </a:r>
            <a:r>
              <a:rPr lang="en-US" dirty="0"/>
              <a:t>with </a:t>
            </a:r>
            <a:r>
              <a:rPr lang="en-US" dirty="0" smtClean="0"/>
              <a:t>peers</a:t>
            </a:r>
            <a:endParaRPr lang="en-US" dirty="0"/>
          </a:p>
          <a:p>
            <a:pPr lvl="1"/>
            <a:r>
              <a:rPr lang="en-US" dirty="0" smtClean="0"/>
              <a:t>Self-regulate</a:t>
            </a:r>
            <a:endParaRPr lang="en-US" dirty="0"/>
          </a:p>
          <a:p>
            <a:pPr lvl="1"/>
            <a:r>
              <a:rPr lang="en-US" dirty="0" smtClean="0"/>
              <a:t>Express </a:t>
            </a:r>
            <a:r>
              <a:rPr lang="en-US" dirty="0"/>
              <a:t>feelings appropriately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8589" y="2667000"/>
            <a:ext cx="4855411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/>
          <a:lstStyle/>
          <a:p>
            <a:r>
              <a:rPr lang="en-US" dirty="0" smtClean="0"/>
              <a:t>Sensory Integration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A branch of occupational </a:t>
            </a:r>
            <a:r>
              <a:rPr lang="en-US" dirty="0" smtClean="0"/>
              <a:t>therapy</a:t>
            </a:r>
            <a:endParaRPr lang="en-US" dirty="0"/>
          </a:p>
          <a:p>
            <a:r>
              <a:rPr lang="en-US" dirty="0" smtClean="0"/>
              <a:t>Helps </a:t>
            </a:r>
            <a:r>
              <a:rPr lang="en-US" dirty="0"/>
              <a:t>with balance, body position, and </a:t>
            </a:r>
            <a:r>
              <a:rPr lang="en-US" dirty="0" smtClean="0"/>
              <a:t>space</a:t>
            </a:r>
            <a:endParaRPr lang="en-US" dirty="0"/>
          </a:p>
          <a:p>
            <a:r>
              <a:rPr lang="en-US" dirty="0" smtClean="0"/>
              <a:t>Helps </a:t>
            </a:r>
            <a:r>
              <a:rPr lang="en-US" dirty="0"/>
              <a:t>teach the child to combine the senses in his/her </a:t>
            </a:r>
            <a:r>
              <a:rPr lang="en-US" dirty="0" smtClean="0"/>
              <a:t>mind</a:t>
            </a:r>
            <a:endParaRPr lang="en-US" dirty="0"/>
          </a:p>
          <a:p>
            <a:pPr lvl="1"/>
            <a:r>
              <a:rPr lang="en-US" dirty="0" smtClean="0"/>
              <a:t>Teaches </a:t>
            </a:r>
            <a:r>
              <a:rPr lang="en-US" dirty="0"/>
              <a:t>the brain to process sensory </a:t>
            </a:r>
            <a:r>
              <a:rPr lang="en-US" dirty="0" smtClean="0"/>
              <a:t>information</a:t>
            </a:r>
            <a:endParaRPr lang="en-US" dirty="0"/>
          </a:p>
          <a:p>
            <a:pPr lvl="1"/>
            <a:r>
              <a:rPr lang="en-US" dirty="0" smtClean="0"/>
              <a:t>Uses </a:t>
            </a:r>
            <a:r>
              <a:rPr lang="en-US" dirty="0"/>
              <a:t>a combination of sights, sounds, feelings, smells, and possibly tastes simultaneously to let the child practice dealing with </a:t>
            </a:r>
            <a:r>
              <a:rPr lang="en-US" dirty="0" smtClean="0"/>
              <a:t>sensory input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Physical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Teaches basic motor skills from a young </a:t>
            </a:r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Advances </a:t>
            </a:r>
            <a:r>
              <a:rPr lang="en-US" dirty="0"/>
              <a:t>to more fine motor skills as the child gets </a:t>
            </a:r>
            <a:r>
              <a:rPr lang="en-US" dirty="0" smtClean="0"/>
              <a:t>older</a:t>
            </a:r>
            <a:endParaRPr lang="en-US" dirty="0"/>
          </a:p>
          <a:p>
            <a:r>
              <a:rPr lang="en-US" dirty="0" smtClean="0"/>
              <a:t>Practicing </a:t>
            </a:r>
            <a:r>
              <a:rPr lang="en-US" dirty="0"/>
              <a:t>body control and interaction with </a:t>
            </a:r>
            <a:r>
              <a:rPr lang="en-US" dirty="0" smtClean="0"/>
              <a:t>peers</a:t>
            </a:r>
            <a:endParaRPr lang="en-US" dirty="0"/>
          </a:p>
          <a:p>
            <a:r>
              <a:rPr lang="en-US" dirty="0" smtClean="0"/>
              <a:t>Addresses </a:t>
            </a:r>
            <a:r>
              <a:rPr lang="en-US" dirty="0"/>
              <a:t>misalignments in the muscular and skeletal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 smtClean="0"/>
              <a:t>Improves </a:t>
            </a:r>
            <a:r>
              <a:rPr lang="en-US" dirty="0"/>
              <a:t>muscle tone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www.utica.edu/images/instadvance/marketingcomm/ptcrop.gif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981200"/>
            <a:ext cx="4435288" cy="41888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Medicinal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Trying to treat communication difficulties, social challenges and repetitive behavior</a:t>
            </a:r>
          </a:p>
          <a:p>
            <a:endParaRPr lang="en-US" sz="4000" dirty="0" smtClean="0"/>
          </a:p>
          <a:p>
            <a:r>
              <a:rPr lang="en-US" sz="4000" dirty="0" smtClean="0"/>
              <a:t>often </a:t>
            </a:r>
            <a:r>
              <a:rPr lang="en-US" sz="4000" dirty="0"/>
              <a:t>combined with other </a:t>
            </a:r>
            <a:r>
              <a:rPr lang="en-US" sz="4000" dirty="0" smtClean="0"/>
              <a:t>treatments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most </a:t>
            </a:r>
            <a:r>
              <a:rPr lang="en-US" sz="4000" dirty="0"/>
              <a:t>drugs are in clinical trials, it will be years before any are </a:t>
            </a:r>
            <a:r>
              <a:rPr lang="en-US" sz="4000" dirty="0" smtClean="0"/>
              <a:t>prescribed</a:t>
            </a:r>
          </a:p>
          <a:p>
            <a:endParaRPr lang="en-US" sz="4000" dirty="0" smtClean="0"/>
          </a:p>
          <a:p>
            <a:r>
              <a:rPr lang="en-US" sz="4000" dirty="0" smtClean="0"/>
              <a:t>not </a:t>
            </a:r>
            <a:r>
              <a:rPr lang="en-US" sz="4000" dirty="0"/>
              <a:t>much is on the market, and the products that are don’t help every </a:t>
            </a:r>
            <a:r>
              <a:rPr lang="en-US" sz="4000" dirty="0" smtClean="0"/>
              <a:t>patient</a:t>
            </a:r>
          </a:p>
          <a:p>
            <a:endParaRPr lang="en-US" sz="4000" dirty="0" smtClean="0"/>
          </a:p>
          <a:p>
            <a:r>
              <a:rPr lang="en-US" sz="4000" dirty="0" smtClean="0"/>
              <a:t>Yielding different </a:t>
            </a:r>
            <a:r>
              <a:rPr lang="en-US" sz="4000" dirty="0"/>
              <a:t>reactions, and some change over </a:t>
            </a:r>
            <a:r>
              <a:rPr lang="en-US" sz="4000" dirty="0" smtClean="0"/>
              <a:t>time</a:t>
            </a:r>
          </a:p>
          <a:p>
            <a:pPr lvl="1"/>
            <a:r>
              <a:rPr lang="en-US" sz="4000" dirty="0" smtClean="0"/>
              <a:t>build </a:t>
            </a:r>
            <a:r>
              <a:rPr lang="en-US" sz="4000" dirty="0"/>
              <a:t>tolerance or sensitization (side effects get worse)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Specific Medicines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Risperidone</a:t>
            </a:r>
            <a:r>
              <a:rPr lang="en-US" dirty="0" smtClean="0"/>
              <a:t> and </a:t>
            </a:r>
            <a:r>
              <a:rPr lang="en-US" dirty="0" err="1" smtClean="0"/>
              <a:t>Aripiprazole</a:t>
            </a:r>
            <a:r>
              <a:rPr lang="en-US" dirty="0" smtClean="0"/>
              <a:t> have been released to help curb the symptom of irritability, but it doesn’t treat it</a:t>
            </a:r>
          </a:p>
          <a:p>
            <a:endParaRPr lang="en-US" dirty="0" smtClean="0"/>
          </a:p>
          <a:p>
            <a:r>
              <a:rPr lang="en-US" dirty="0" smtClean="0"/>
              <a:t>often used to treat associated problems like ADHD, sleep trouble, depression- “off label”</a:t>
            </a:r>
          </a:p>
          <a:p>
            <a:pPr lvl="1"/>
            <a:r>
              <a:rPr lang="en-US" sz="2800" dirty="0" err="1" smtClean="0"/>
              <a:t>naltrexone</a:t>
            </a:r>
            <a:r>
              <a:rPr lang="en-US" sz="2800" dirty="0" smtClean="0"/>
              <a:t>-can help stop repetitive or self-hurting behaviors (FDA approved for alcohol and </a:t>
            </a:r>
            <a:r>
              <a:rPr lang="en-US" sz="2800" dirty="0" err="1" smtClean="0"/>
              <a:t>opioid</a:t>
            </a:r>
            <a:r>
              <a:rPr lang="en-US" sz="2800" dirty="0" smtClean="0"/>
              <a:t> addiction)</a:t>
            </a:r>
          </a:p>
          <a:p>
            <a:pPr lvl="1"/>
            <a:r>
              <a:rPr lang="en-US" sz="2800" dirty="0" smtClean="0"/>
              <a:t>selective serotonin re-uptake inhibitors (SSRIs), including </a:t>
            </a:r>
            <a:r>
              <a:rPr lang="en-US" sz="2800" dirty="0" err="1" smtClean="0"/>
              <a:t>Fluoxetine</a:t>
            </a:r>
            <a:r>
              <a:rPr lang="en-US" sz="2800" dirty="0" smtClean="0"/>
              <a:t>-depression and anxiety disorders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22860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Diet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sz="2100" dirty="0" smtClean="0"/>
              <a:t>regulate digestion</a:t>
            </a:r>
          </a:p>
          <a:p>
            <a:pPr lvl="1"/>
            <a:r>
              <a:rPr lang="en-US" sz="2100" dirty="0" smtClean="0"/>
              <a:t>through </a:t>
            </a:r>
            <a:r>
              <a:rPr lang="en-US" sz="2100" dirty="0"/>
              <a:t>use of </a:t>
            </a:r>
            <a:r>
              <a:rPr lang="en-US" sz="2100" dirty="0" err="1"/>
              <a:t>probiotics</a:t>
            </a:r>
            <a:r>
              <a:rPr lang="en-US" sz="2100" dirty="0"/>
              <a:t> or digestive enzymes</a:t>
            </a:r>
          </a:p>
          <a:p>
            <a:endParaRPr lang="en-US" sz="2100" dirty="0" smtClean="0"/>
          </a:p>
          <a:p>
            <a:r>
              <a:rPr lang="en-US" sz="2100" dirty="0" smtClean="0"/>
              <a:t>increase omega 3’s</a:t>
            </a:r>
          </a:p>
          <a:p>
            <a:pPr lvl="1"/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</a:rPr>
              <a:t>deficiencies are common-enzymatic defect</a:t>
            </a:r>
          </a:p>
          <a:p>
            <a:pPr lvl="1"/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</a:rPr>
              <a:t>the fats are taken too quickly from the brain, causing autistic children to need more omega 3’s than others</a:t>
            </a:r>
          </a:p>
          <a:p>
            <a:pPr lvl="1"/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</a:rPr>
              <a:t>after increase, improved behavior, mood,</a:t>
            </a:r>
          </a:p>
          <a:p>
            <a:pPr lvl="1">
              <a:buNone/>
            </a:pP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</a:rPr>
              <a:t> imagination, impulsive speech, sleep</a:t>
            </a:r>
          </a:p>
          <a:p>
            <a:pPr lvl="1">
              <a:buNone/>
            </a:pP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</a:rPr>
              <a:t>patterns and focus </a:t>
            </a:r>
          </a:p>
          <a:p>
            <a:endParaRPr lang="en-US" sz="2100" dirty="0" smtClean="0"/>
          </a:p>
        </p:txBody>
      </p:sp>
      <p:pic>
        <p:nvPicPr>
          <p:cNvPr id="6" name="Picture 2" descr="http://1.bp.blogspot.com/_onQvIg4FVII/R-H1TuNr9vI/AAAAAAAAAic/tzEI6G5WhjQ/s400/omega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581400"/>
            <a:ext cx="2209800" cy="1767841"/>
          </a:xfrm>
          <a:prstGeom prst="rect">
            <a:avLst/>
          </a:prstGeom>
          <a:noFill/>
        </p:spPr>
      </p:pic>
      <p:pic>
        <p:nvPicPr>
          <p:cNvPr id="23556" name="Picture 4" descr="http://www.baselinenutritionals.com/images/250x325/prod_DEnzy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447800"/>
            <a:ext cx="1230923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Diet (ctn.)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increase vitamins and minerals</a:t>
            </a:r>
          </a:p>
          <a:p>
            <a:pPr lvl="1"/>
            <a:r>
              <a:rPr lang="en-US" sz="2200" dirty="0" smtClean="0"/>
              <a:t>Dr. Bernard </a:t>
            </a:r>
            <a:r>
              <a:rPr lang="en-US" sz="2200" dirty="0" err="1" smtClean="0"/>
              <a:t>Rimland</a:t>
            </a:r>
            <a:r>
              <a:rPr lang="en-US" sz="2200" dirty="0" smtClean="0"/>
              <a:t> study proved vitamin B6, vitamin C and magnesium supplements improved symptoms in autistic children</a:t>
            </a:r>
          </a:p>
          <a:p>
            <a:pPr lvl="1"/>
            <a:r>
              <a:rPr lang="en-US" sz="2200" dirty="0" smtClean="0"/>
              <a:t>other studies have been done, some yielding positive results, others negative, likely to improve on an individual basis</a:t>
            </a:r>
          </a:p>
          <a:p>
            <a:r>
              <a:rPr lang="en-US" sz="2100" dirty="0" smtClean="0"/>
              <a:t>balance blood sugar</a:t>
            </a:r>
          </a:p>
          <a:p>
            <a:pPr lvl="1"/>
            <a:r>
              <a:rPr lang="en-US" sz="2100" dirty="0" smtClean="0"/>
              <a:t>hyperactive kids eat more sugar than other children</a:t>
            </a:r>
          </a:p>
          <a:p>
            <a:pPr lvl="1"/>
            <a:r>
              <a:rPr lang="en-US" sz="2100" dirty="0" smtClean="0"/>
              <a:t>unusually low tolerance for glucose in hyperactive children, may be what is causing the changing levels of concentration and focus</a:t>
            </a:r>
          </a:p>
          <a:p>
            <a:endParaRPr lang="en-US" sz="3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066800"/>
          </a:xfrm>
        </p:spPr>
        <p:txBody>
          <a:bodyPr/>
          <a:lstStyle/>
          <a:p>
            <a:r>
              <a:rPr lang="en-US" dirty="0" smtClean="0"/>
              <a:t>Diet (ctn.)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4495800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 smtClean="0"/>
              <a:t>avoiding food allergies</a:t>
            </a:r>
          </a:p>
          <a:p>
            <a:pPr lvl="1"/>
            <a:r>
              <a:rPr lang="en-US" sz="3800" dirty="0" smtClean="0"/>
              <a:t>unwanted foods and chemicals are reaching the brain through the bloodstream because of defective absorption and digestion</a:t>
            </a:r>
          </a:p>
          <a:p>
            <a:pPr lvl="1"/>
            <a:r>
              <a:rPr lang="en-US" sz="3800" dirty="0" smtClean="0"/>
              <a:t>strongest evidence linking autism and wheat and dairy—because of the proteins gluten and casein that are in them </a:t>
            </a:r>
          </a:p>
          <a:p>
            <a:pPr lvl="1"/>
            <a:r>
              <a:rPr lang="en-US" sz="3800" dirty="0" smtClean="0"/>
              <a:t>difficult to digest and if introduced to early in life can cause an allergy</a:t>
            </a:r>
          </a:p>
          <a:p>
            <a:pPr lvl="1"/>
            <a:r>
              <a:rPr lang="en-US" sz="3800" dirty="0" smtClean="0"/>
              <a:t>fragments of these proteins can cause an increase in </a:t>
            </a:r>
            <a:r>
              <a:rPr lang="en-US" sz="3800" dirty="0" err="1" smtClean="0"/>
              <a:t>opioid</a:t>
            </a:r>
            <a:r>
              <a:rPr lang="en-US" sz="3800" dirty="0" smtClean="0"/>
              <a:t> activity, which can cause many symptoms that are identified with autism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ecx.images-amazon.com/images/I/61d3h72djS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Types include</a:t>
            </a:r>
          </a:p>
          <a:p>
            <a:pPr lvl="2"/>
            <a:r>
              <a:rPr lang="en-US" sz="2000" dirty="0" smtClean="0"/>
              <a:t>Cognitive behavioral therapy (CBT)</a:t>
            </a:r>
          </a:p>
          <a:p>
            <a:pPr lvl="2"/>
            <a:r>
              <a:rPr lang="en-US" sz="2000" dirty="0" smtClean="0"/>
              <a:t>Applied Behavioral Analysis</a:t>
            </a:r>
          </a:p>
          <a:p>
            <a:pPr lvl="2"/>
            <a:r>
              <a:rPr lang="en-US" sz="2000" dirty="0" smtClean="0"/>
              <a:t>Floor Time</a:t>
            </a:r>
          </a:p>
          <a:p>
            <a:pPr lvl="2"/>
            <a:r>
              <a:rPr lang="en-US" sz="2000" dirty="0" smtClean="0"/>
              <a:t>Pivotal Response Treatment</a:t>
            </a:r>
          </a:p>
          <a:p>
            <a:r>
              <a:rPr lang="en-US" sz="2400" dirty="0" smtClean="0"/>
              <a:t>Targets behaviors associated with autism</a:t>
            </a:r>
          </a:p>
          <a:p>
            <a:pPr lvl="2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332037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057400"/>
            <a:ext cx="4312283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Cognitive Behavioral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beneficial for high-functioning teenagers and adults.</a:t>
            </a:r>
          </a:p>
          <a:p>
            <a:r>
              <a:rPr lang="en-US" dirty="0" smtClean="0"/>
              <a:t>Intended to reduce anxiety and improve social skills</a:t>
            </a:r>
          </a:p>
          <a:p>
            <a:r>
              <a:rPr lang="en-US" dirty="0" smtClean="0"/>
              <a:t>Usually lasts about 60 to 90 minutes for 6 to 16 weeks</a:t>
            </a:r>
          </a:p>
          <a:p>
            <a:r>
              <a:rPr lang="en-US" dirty="0" smtClean="0"/>
              <a:t>Focuses on</a:t>
            </a:r>
          </a:p>
          <a:p>
            <a:pPr lvl="3"/>
            <a:r>
              <a:rPr lang="en-US" dirty="0" smtClean="0"/>
              <a:t>Confronting negative thoughts using logical reasoning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492</TotalTime>
  <Words>1153</Words>
  <Application>Microsoft Office PowerPoint</Application>
  <PresentationFormat>On-screen Show (4:3)</PresentationFormat>
  <Paragraphs>211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Urban</vt:lpstr>
      <vt:lpstr>Treatments for Autism</vt:lpstr>
      <vt:lpstr>Slide 2</vt:lpstr>
      <vt:lpstr>Medicinal Therapy</vt:lpstr>
      <vt:lpstr>Specific Medicines</vt:lpstr>
      <vt:lpstr>Diet</vt:lpstr>
      <vt:lpstr>Diet (ctn.)</vt:lpstr>
      <vt:lpstr>Diet (ctn.)</vt:lpstr>
      <vt:lpstr>Behavioral Therapy</vt:lpstr>
      <vt:lpstr>Cognitive Behavioral Therapy</vt:lpstr>
      <vt:lpstr>Cognitive Behavior Therapy Cont.</vt:lpstr>
      <vt:lpstr>Applied Behavior Analysis</vt:lpstr>
      <vt:lpstr>Applied Behavioral Analysis Cont. </vt:lpstr>
      <vt:lpstr>Floor Time</vt:lpstr>
      <vt:lpstr>Floor Time Cont.</vt:lpstr>
      <vt:lpstr>Pivotal Response Treatment</vt:lpstr>
      <vt:lpstr>Pivotal Response Treatment Cont.</vt:lpstr>
      <vt:lpstr>Example of Behavior Therapy</vt:lpstr>
      <vt:lpstr>Carly Fleischmann</vt:lpstr>
      <vt:lpstr>Judy Simpson </vt:lpstr>
      <vt:lpstr>Slide 20</vt:lpstr>
      <vt:lpstr>Problems with Speech and Communication</vt:lpstr>
      <vt:lpstr>Goals of Speech Therapy</vt:lpstr>
      <vt:lpstr>Speech Therapy Techniques</vt:lpstr>
      <vt:lpstr>Occupational Therapy</vt:lpstr>
      <vt:lpstr>Occupational Therapy Methods</vt:lpstr>
      <vt:lpstr>Goals of Occupational Therapy</vt:lpstr>
      <vt:lpstr>Benefits of Occupational Therapy</vt:lpstr>
      <vt:lpstr>Sensory Integration Therapy</vt:lpstr>
      <vt:lpstr>Physical Therapy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Treatments for Autism</dc:title>
  <dc:creator>Owner</dc:creator>
  <cp:lastModifiedBy>Ashley Hutchinson</cp:lastModifiedBy>
  <cp:revision>56</cp:revision>
  <dcterms:created xsi:type="dcterms:W3CDTF">2012-10-02T20:37:35Z</dcterms:created>
  <dcterms:modified xsi:type="dcterms:W3CDTF">2012-10-04T14:43:19Z</dcterms:modified>
</cp:coreProperties>
</file>